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57" r:id="rId4"/>
    <p:sldId id="289" r:id="rId5"/>
    <p:sldId id="290" r:id="rId6"/>
    <p:sldId id="280" r:id="rId7"/>
    <p:sldId id="287" r:id="rId8"/>
    <p:sldId id="295" r:id="rId9"/>
    <p:sldId id="281" r:id="rId10"/>
    <p:sldId id="288" r:id="rId11"/>
    <p:sldId id="282" r:id="rId12"/>
    <p:sldId id="291" r:id="rId13"/>
    <p:sldId id="283" r:id="rId14"/>
    <p:sldId id="292" r:id="rId15"/>
    <p:sldId id="284" r:id="rId16"/>
    <p:sldId id="293" r:id="rId17"/>
    <p:sldId id="285" r:id="rId18"/>
    <p:sldId id="294" r:id="rId19"/>
    <p:sldId id="286" r:id="rId2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DCA61E"/>
    <a:srgbClr val="9B4A07"/>
    <a:srgbClr val="ACA810"/>
    <a:srgbClr val="FF9900"/>
    <a:srgbClr val="AA3926"/>
    <a:srgbClr val="E7E339"/>
    <a:srgbClr val="00863D"/>
  </p:clrMru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1" autoAdjust="0"/>
    <p:restoredTop sz="99239" autoAdjust="0"/>
  </p:normalViewPr>
  <p:slideViewPr>
    <p:cSldViewPr>
      <p:cViewPr varScale="1">
        <p:scale>
          <a:sx n="72" d="100"/>
          <a:sy n="72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7311229-78A8-4726-9A4F-F483415EAC61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F8ADE39-B2AE-456C-8AFB-B3396C3584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54AB75-7082-4176-9F06-2776CAFCE99E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D7E04-F4A3-47D9-A067-B43A1078D809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B8006-312F-43BA-9D50-9479E3AE07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6E329-6C84-430A-B193-CBB044970E70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F1FD1-CB2B-46F3-858C-BF0B5FF810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D8B82-85C0-4567-A8C6-90E62ED9B83E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29F8-76E0-4F25-8727-142257405F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1D8E0-6447-4323-8D52-40DFA6072044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994F4-F551-425D-93F7-21067FEA7C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118DE-FDA2-4E67-839A-41757DBF4FF1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7DFB-5304-4958-B5AD-7DBD1064BE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6BF6-4754-4F78-B233-40AB158A9A4C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5FA99-6AFB-4633-8C8A-E744494248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D3450-790C-43FB-82E8-39C9239B5263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9C3F6-6E9A-4FAF-8085-3B02FEE647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FA22F-EC40-4E31-924A-2C434C36E9D0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E3653-C931-4040-96F6-774771B45A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9AA2F-489F-4110-AF8B-49DF1017B502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B9748-1E54-45DE-A169-36071C317A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CAD2D-225C-4C76-AEBB-68458AD6C7D9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00125-8782-4BCE-98AE-CDC3664890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9B752-EF53-4944-ACA0-A884E6661075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D96FB-F618-4917-A8D8-5FA6C444F9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22DD1F0-230E-40B1-A8E4-7891125D6B48}" type="datetimeFigureOut">
              <a:rPr lang="ko-KR" altLang="en-US"/>
              <a:pPr>
                <a:defRPr/>
              </a:pPr>
              <a:t>2017-09-08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4E2D2FF-A3C8-4289-9074-DA25C49636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_x74139768" descr="EMB00000cf0265b"/>
          <p:cNvPicPr>
            <a:picLocks noChangeAspect="1" noChangeArrowheads="1"/>
          </p:cNvPicPr>
          <p:nvPr/>
        </p:nvPicPr>
        <p:blipFill>
          <a:blip r:embed="rId3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142875" y="357188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00125" y="2786063"/>
            <a:ext cx="68580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latin typeface="+mj-ea"/>
                <a:ea typeface="+mj-ea"/>
              </a:rPr>
              <a:t>근</a:t>
            </a:r>
            <a:r>
              <a:rPr kumimoji="0" lang="en-US" altLang="ko-KR" sz="3600" b="1" dirty="0">
                <a:latin typeface="+mj-ea"/>
                <a:ea typeface="+mj-ea"/>
              </a:rPr>
              <a:t>-</a:t>
            </a:r>
            <a:r>
              <a:rPr kumimoji="0" lang="ko-KR" altLang="en-US" sz="3600" b="1" dirty="0">
                <a:latin typeface="+mj-ea"/>
                <a:ea typeface="+mj-ea"/>
              </a:rPr>
              <a:t>골격 계</a:t>
            </a:r>
            <a:endParaRPr kumimoji="0" lang="en-US" altLang="ko-KR" sz="3600" b="1" dirty="0">
              <a:latin typeface="+mj-ea"/>
              <a:ea typeface="+mj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dirty="0">
                <a:latin typeface="+mj-ea"/>
                <a:ea typeface="+mj-ea"/>
              </a:rPr>
              <a:t>(Musculoskeletal System) </a:t>
            </a:r>
            <a:r>
              <a:rPr kumimoji="0" lang="ko-KR" altLang="en-US" sz="3600" b="1" dirty="0">
                <a:latin typeface="+mj-ea"/>
                <a:ea typeface="+mj-ea"/>
              </a:rPr>
              <a:t>상해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6573" y="5630863"/>
            <a:ext cx="2143145" cy="36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b="1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-윤고딕340" pitchFamily="18" charset="-127"/>
              </a:rPr>
              <a:t>PH.D   </a:t>
            </a:r>
            <a:r>
              <a:rPr kumimoji="0" lang="en-US" b="1" dirty="0">
                <a:solidFill>
                  <a:schemeClr val="bg1">
                    <a:lumMod val="65000"/>
                  </a:schemeClr>
                </a:solidFill>
                <a:latin typeface="+mn-lt"/>
                <a:ea typeface="-윤고딕340" pitchFamily="18" charset="-127"/>
              </a:rPr>
              <a:t>JI </a:t>
            </a:r>
            <a:r>
              <a:rPr kumimoji="0" lang="en-US" b="1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-윤고딕340" pitchFamily="18" charset="-127"/>
              </a:rPr>
              <a:t>Jin–</a:t>
            </a:r>
            <a:r>
              <a:rPr kumimoji="0" lang="en-US" b="1" dirty="0" err="1" smtClean="0">
                <a:solidFill>
                  <a:schemeClr val="bg1">
                    <a:lumMod val="65000"/>
                  </a:schemeClr>
                </a:solidFill>
                <a:latin typeface="+mn-lt"/>
                <a:ea typeface="-윤고딕340" pitchFamily="18" charset="-127"/>
              </a:rPr>
              <a:t>Gu</a:t>
            </a:r>
            <a:endParaRPr kumimoji="0" lang="ko-KR" altLang="en-US" b="1" dirty="0">
              <a:solidFill>
                <a:schemeClr val="bg1">
                  <a:lumMod val="65000"/>
                </a:schemeClr>
              </a:solidFill>
              <a:latin typeface="+mn-lt"/>
              <a:ea typeface="-윤고딕340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-71438" y="5286375"/>
            <a:ext cx="9215438" cy="127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7143750" y="2589213"/>
            <a:ext cx="1835150" cy="1081087"/>
          </a:xfrm>
          <a:prstGeom prst="rect">
            <a:avLst/>
          </a:prstGeom>
          <a:solidFill>
            <a:srgbClr val="80808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7143750" y="1365250"/>
            <a:ext cx="1835150" cy="1079500"/>
          </a:xfrm>
          <a:prstGeom prst="rect">
            <a:avLst/>
          </a:prstGeom>
          <a:solidFill>
            <a:srgbClr val="1C1C1C"/>
          </a:solidFill>
          <a:ln w="9525">
            <a:solidFill>
              <a:srgbClr val="1C1C1C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7143750" y="142875"/>
            <a:ext cx="1835150" cy="10795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5343525" y="142875"/>
            <a:ext cx="1692275" cy="1079500"/>
          </a:xfrm>
          <a:prstGeom prst="rect">
            <a:avLst/>
          </a:prstGeom>
          <a:solidFill>
            <a:srgbClr val="292929"/>
          </a:solidFill>
          <a:ln w="9525">
            <a:solidFill>
              <a:srgbClr val="292929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5343525" y="1365250"/>
            <a:ext cx="1692275" cy="1079500"/>
          </a:xfrm>
          <a:prstGeom prst="rect">
            <a:avLst/>
          </a:prstGeom>
          <a:solidFill>
            <a:srgbClr val="80808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5343525" y="2589213"/>
            <a:ext cx="1692275" cy="1081087"/>
          </a:xfrm>
          <a:prstGeom prst="rect">
            <a:avLst/>
          </a:prstGeom>
          <a:solidFill>
            <a:srgbClr val="B2B2B2"/>
          </a:solidFill>
          <a:ln w="9525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3543300" y="1365250"/>
            <a:ext cx="1692275" cy="1079500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3543300" y="142875"/>
            <a:ext cx="1692275" cy="1079500"/>
          </a:xfrm>
          <a:prstGeom prst="rect">
            <a:avLst/>
          </a:prstGeom>
          <a:solidFill>
            <a:srgbClr val="DDDDDD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38"/>
          <p:cNvSpPr>
            <a:spLocks noChangeArrowheads="1"/>
          </p:cNvSpPr>
          <p:nvPr/>
        </p:nvSpPr>
        <p:spPr bwMode="auto">
          <a:xfrm>
            <a:off x="1743075" y="142875"/>
            <a:ext cx="1692275" cy="1079500"/>
          </a:xfrm>
          <a:prstGeom prst="rect">
            <a:avLst/>
          </a:prstGeom>
          <a:solidFill>
            <a:srgbClr val="F5F5F5"/>
          </a:solidFill>
          <a:ln w="9525">
            <a:solidFill>
              <a:srgbClr val="F5F5F5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6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-1000125" y="-1143000"/>
            <a:ext cx="5629275" cy="26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600" dirty="0">
                <a:solidFill>
                  <a:schemeClr val="bg1">
                    <a:lumMod val="85000"/>
                  </a:schemeClr>
                </a:solidFill>
                <a:latin typeface="Century" pitchFamily="18" charset="0"/>
                <a:ea typeface="-윤고딕340" pitchFamily="18" charset="-127"/>
                <a:cs typeface="Arial" pitchFamily="34" charset="0"/>
              </a:rPr>
              <a:t>C</a:t>
            </a:r>
            <a:r>
              <a:rPr kumimoji="0" lang="en-US" altLang="ko-KR" sz="8800" dirty="0">
                <a:solidFill>
                  <a:schemeClr val="bg1">
                    <a:lumMod val="85000"/>
                  </a:schemeClr>
                </a:solidFill>
                <a:latin typeface="Century" pitchFamily="18" charset="0"/>
                <a:ea typeface="-윤고딕340" pitchFamily="18" charset="-127"/>
                <a:cs typeface="Arial" pitchFamily="34" charset="0"/>
              </a:rPr>
              <a:t>ontents</a:t>
            </a:r>
            <a:endParaRPr kumimoji="0" lang="ko-KR" altLang="en-US" sz="8800" dirty="0">
              <a:solidFill>
                <a:schemeClr val="bg1">
                  <a:lumMod val="85000"/>
                </a:schemeClr>
              </a:solidFill>
              <a:latin typeface="Century" pitchFamily="18" charset="0"/>
              <a:ea typeface="-윤고딕340" pitchFamily="18" charset="-127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500688" y="2500313"/>
            <a:ext cx="9055100" cy="4508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700" dirty="0">
                <a:solidFill>
                  <a:schemeClr val="bg1">
                    <a:lumMod val="75000"/>
                  </a:schemeClr>
                </a:solidFill>
                <a:latin typeface="-윤고딕340" pitchFamily="18" charset="-127"/>
                <a:ea typeface="-윤고딕340" pitchFamily="18" charset="-127"/>
              </a:rPr>
              <a:t>C</a:t>
            </a:r>
            <a:r>
              <a:rPr kumimoji="0" lang="en-US" altLang="ko-KR" sz="13800" dirty="0">
                <a:solidFill>
                  <a:schemeClr val="bg1">
                    <a:lumMod val="75000"/>
                  </a:schemeClr>
                </a:solidFill>
                <a:latin typeface="-윤고딕340" pitchFamily="18" charset="-127"/>
                <a:ea typeface="-윤고딕340" pitchFamily="18" charset="-127"/>
              </a:rPr>
              <a:t>ontents</a:t>
            </a:r>
            <a:endParaRPr kumimoji="0" lang="ko-KR" altLang="en-US" sz="13800" dirty="0">
              <a:solidFill>
                <a:schemeClr val="bg1">
                  <a:lumMod val="7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813" y="4929188"/>
            <a:ext cx="5014912" cy="2216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800" dirty="0">
                <a:solidFill>
                  <a:schemeClr val="bg1">
                    <a:lumMod val="85000"/>
                  </a:schemeClr>
                </a:solidFill>
                <a:latin typeface="Century" pitchFamily="18" charset="0"/>
                <a:ea typeface="-윤고딕340" pitchFamily="18" charset="-127"/>
                <a:cs typeface="Arial" pitchFamily="34" charset="0"/>
              </a:rPr>
              <a:t>C</a:t>
            </a:r>
            <a:r>
              <a:rPr kumimoji="0" lang="en-US" altLang="ko-KR" sz="8000" dirty="0">
                <a:solidFill>
                  <a:schemeClr val="bg1">
                    <a:lumMod val="85000"/>
                  </a:schemeClr>
                </a:solidFill>
                <a:latin typeface="Century" pitchFamily="18" charset="0"/>
                <a:ea typeface="-윤고딕340" pitchFamily="18" charset="-127"/>
                <a:cs typeface="Arial" pitchFamily="34" charset="0"/>
              </a:rPr>
              <a:t>ontents</a:t>
            </a:r>
            <a:endParaRPr kumimoji="0" lang="ko-KR" altLang="en-US" sz="8000" dirty="0">
              <a:solidFill>
                <a:schemeClr val="bg1">
                  <a:lumMod val="85000"/>
                </a:schemeClr>
              </a:solidFill>
              <a:latin typeface="Century" pitchFamily="18" charset="0"/>
              <a:ea typeface="-윤고딕340" pitchFamily="18" charset="-127"/>
              <a:cs typeface="Arial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71938" y="-142875"/>
            <a:ext cx="5121275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50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C</a:t>
            </a:r>
            <a:r>
              <a:rPr kumimoji="0" lang="en-US" altLang="ko-KR" sz="7200">
                <a:latin typeface="HY견고딕" pitchFamily="18" charset="-127"/>
                <a:ea typeface="HY견고딕" pitchFamily="18" charset="-127"/>
              </a:rPr>
              <a:t>on</a:t>
            </a:r>
            <a:r>
              <a:rPr kumimoji="0" lang="en-US" altLang="ko-KR" sz="72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t</a:t>
            </a:r>
            <a:r>
              <a:rPr kumimoji="0" lang="en-US" altLang="ko-KR" sz="7200">
                <a:latin typeface="HY견고딕" pitchFamily="18" charset="-127"/>
                <a:ea typeface="HY견고딕" pitchFamily="18" charset="-127"/>
              </a:rPr>
              <a:t>ent</a:t>
            </a:r>
            <a:r>
              <a:rPr kumimoji="0" lang="en-US" altLang="ko-KR" sz="720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s</a:t>
            </a:r>
            <a:endParaRPr kumimoji="0" lang="ko-KR" altLang="en-US" sz="7200">
              <a:solidFill>
                <a:srgbClr val="00B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5072063" y="2000250"/>
            <a:ext cx="3390900" cy="862013"/>
            <a:chOff x="748" y="2716"/>
            <a:chExt cx="2136" cy="543"/>
          </a:xfrm>
        </p:grpSpPr>
        <p:sp>
          <p:nvSpPr>
            <p:cNvPr id="18" name="Oval 60"/>
            <p:cNvSpPr>
              <a:spLocks noChangeArrowheads="1"/>
            </p:cNvSpPr>
            <p:nvPr/>
          </p:nvSpPr>
          <p:spPr bwMode="auto">
            <a:xfrm>
              <a:off x="1160" y="2793"/>
              <a:ext cx="453" cy="453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3110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1310" y="295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J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0" name="Text Box 62"/>
            <p:cNvSpPr txBox="1">
              <a:spLocks noChangeArrowheads="1"/>
            </p:cNvSpPr>
            <p:nvPr/>
          </p:nvSpPr>
          <p:spPr bwMode="auto">
            <a:xfrm>
              <a:off x="748" y="2716"/>
              <a:ext cx="443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latin typeface="+mn-ea"/>
                  <a:ea typeface="+mn-ea"/>
                </a:rPr>
                <a:t>5.</a:t>
              </a:r>
            </a:p>
          </p:txBody>
        </p:sp>
        <p:sp>
          <p:nvSpPr>
            <p:cNvPr id="21" name="Text Box 63"/>
            <p:cNvSpPr txBox="1">
              <a:spLocks noChangeArrowheads="1"/>
            </p:cNvSpPr>
            <p:nvPr/>
          </p:nvSpPr>
          <p:spPr bwMode="auto">
            <a:xfrm>
              <a:off x="1568" y="2929"/>
              <a:ext cx="1316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kumimoji="0" lang="en-US" altLang="ko-KR" sz="2800" b="1" dirty="0" err="1">
                  <a:latin typeface="+mn-ea"/>
                  <a:ea typeface="+mn-ea"/>
                </a:rPr>
                <a:t>oint</a:t>
              </a:r>
              <a:r>
                <a:rPr kumimoji="0" lang="en-US" altLang="ko-KR" sz="2800" b="1" dirty="0">
                  <a:latin typeface="+mn-ea"/>
                  <a:ea typeface="+mn-ea"/>
                </a:rPr>
                <a:t> (</a:t>
              </a:r>
              <a:r>
                <a:rPr kumimoji="0" lang="ko-KR" altLang="en-US" sz="2800" b="1" dirty="0">
                  <a:latin typeface="+mn-ea"/>
                  <a:ea typeface="+mn-ea"/>
                </a:rPr>
                <a:t>관절</a:t>
              </a:r>
              <a:r>
                <a:rPr kumimoji="0" lang="en-US" altLang="ko-KR" sz="2800" b="1" dirty="0">
                  <a:latin typeface="+mn-ea"/>
                  <a:ea typeface="+mn-ea"/>
                </a:rPr>
                <a:t>) </a:t>
              </a:r>
            </a:p>
          </p:txBody>
        </p:sp>
      </p:grpSp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571500" y="2566988"/>
            <a:ext cx="3832225" cy="862012"/>
            <a:chOff x="748" y="1117"/>
            <a:chExt cx="2414" cy="543"/>
          </a:xfrm>
        </p:grpSpPr>
        <p:sp>
          <p:nvSpPr>
            <p:cNvPr id="7" name="Oval 48"/>
            <p:cNvSpPr>
              <a:spLocks noChangeArrowheads="1"/>
            </p:cNvSpPr>
            <p:nvPr/>
          </p:nvSpPr>
          <p:spPr bwMode="auto">
            <a:xfrm>
              <a:off x="1160" y="1194"/>
              <a:ext cx="453" cy="453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3106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1310" y="1352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4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C</a:t>
              </a:r>
              <a:endParaRPr lang="ko-KR" altLang="en-US" sz="40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748" y="1117"/>
              <a:ext cx="443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latin typeface="+mn-ea"/>
                  <a:ea typeface="+mn-ea"/>
                </a:rPr>
                <a:t>2.</a:t>
              </a:r>
            </a:p>
          </p:txBody>
        </p:sp>
        <p:sp>
          <p:nvSpPr>
            <p:cNvPr id="11" name="Text Box 51"/>
            <p:cNvSpPr txBox="1">
              <a:spLocks noChangeArrowheads="1"/>
            </p:cNvSpPr>
            <p:nvPr/>
          </p:nvSpPr>
          <p:spPr bwMode="auto">
            <a:xfrm>
              <a:off x="1568" y="1330"/>
              <a:ext cx="1594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kumimoji="0" lang="en-US" sz="2800" b="1" dirty="0" err="1">
                  <a:latin typeface="+mn-ea"/>
                  <a:ea typeface="+mn-ea"/>
                </a:rPr>
                <a:t>artilage</a:t>
              </a:r>
              <a:r>
                <a:rPr kumimoji="0" lang="en-US" sz="2800" b="1" dirty="0">
                  <a:latin typeface="+mn-ea"/>
                  <a:ea typeface="+mn-ea"/>
                </a:rPr>
                <a:t> (</a:t>
              </a:r>
              <a:r>
                <a:rPr kumimoji="0" lang="ko-KR" altLang="en-US" sz="2800" b="1" dirty="0">
                  <a:latin typeface="+mn-ea"/>
                  <a:ea typeface="+mn-ea"/>
                </a:rPr>
                <a:t>연골</a:t>
              </a:r>
              <a:r>
                <a:rPr kumimoji="0" lang="en-US" altLang="ko-KR" sz="2800" b="1" dirty="0">
                  <a:latin typeface="+mn-ea"/>
                  <a:ea typeface="+mn-ea"/>
                </a:rPr>
                <a:t>)</a:t>
              </a:r>
              <a:endParaRPr kumimoji="0" lang="en-US" sz="2800" b="1" dirty="0">
                <a:latin typeface="+mn-ea"/>
                <a:ea typeface="+mn-ea"/>
              </a:endParaRP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571500" y="3709988"/>
            <a:ext cx="3990975" cy="862012"/>
            <a:chOff x="748" y="1718"/>
            <a:chExt cx="2514" cy="543"/>
          </a:xfrm>
        </p:grpSpPr>
        <p:sp>
          <p:nvSpPr>
            <p:cNvPr id="23" name="Oval 64"/>
            <p:cNvSpPr>
              <a:spLocks noChangeArrowheads="1"/>
            </p:cNvSpPr>
            <p:nvPr/>
          </p:nvSpPr>
          <p:spPr bwMode="auto">
            <a:xfrm>
              <a:off x="1160" y="1795"/>
              <a:ext cx="453" cy="453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Aft>
                  <a:spcPts val="0"/>
                </a:spcAft>
                <a:defRPr/>
              </a:pPr>
              <a:endParaRPr kumimoji="0" lang="ko-KR" altLang="ko-KR" b="1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  <p:sp>
          <p:nvSpPr>
            <p:cNvPr id="3102" name="WordArt 65"/>
            <p:cNvSpPr>
              <a:spLocks noChangeArrowheads="1" noChangeShapeType="1" noTextEdit="1"/>
            </p:cNvSpPr>
            <p:nvPr/>
          </p:nvSpPr>
          <p:spPr bwMode="auto">
            <a:xfrm>
              <a:off x="1310" y="1953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I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5" name="Text Box 66"/>
            <p:cNvSpPr txBox="1">
              <a:spLocks noChangeArrowheads="1"/>
            </p:cNvSpPr>
            <p:nvPr/>
          </p:nvSpPr>
          <p:spPr bwMode="auto">
            <a:xfrm>
              <a:off x="748" y="1718"/>
              <a:ext cx="443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latin typeface="+mn-ea"/>
                  <a:ea typeface="+mn-ea"/>
                </a:rPr>
                <a:t>3.</a:t>
              </a:r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1568" y="1931"/>
              <a:ext cx="1694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kumimoji="0" lang="en-US" altLang="ko-KR" sz="2800" b="1" dirty="0" err="1">
                  <a:latin typeface="+mn-ea"/>
                  <a:ea typeface="+mn-ea"/>
                </a:rPr>
                <a:t>igament</a:t>
              </a:r>
              <a:r>
                <a:rPr kumimoji="0" lang="en-US" altLang="ko-KR" sz="2800" b="1" dirty="0">
                  <a:latin typeface="+mn-ea"/>
                  <a:ea typeface="+mn-ea"/>
                </a:rPr>
                <a:t> (</a:t>
              </a:r>
              <a:r>
                <a:rPr kumimoji="0" lang="ko-KR" altLang="en-US" sz="2800" b="1" dirty="0">
                  <a:latin typeface="+mn-ea"/>
                  <a:ea typeface="+mn-ea"/>
                </a:rPr>
                <a:t>인대</a:t>
              </a:r>
              <a:r>
                <a:rPr kumimoji="0" lang="en-US" altLang="ko-KR" sz="2800" b="1" dirty="0">
                  <a:latin typeface="+mn-ea"/>
                  <a:ea typeface="+mn-ea"/>
                </a:rPr>
                <a:t>)</a:t>
              </a:r>
            </a:p>
          </p:txBody>
        </p:sp>
      </p:grpSp>
      <p:grpSp>
        <p:nvGrpSpPr>
          <p:cNvPr id="6" name="Group 71"/>
          <p:cNvGrpSpPr>
            <a:grpSpLocks/>
          </p:cNvGrpSpPr>
          <p:nvPr/>
        </p:nvGrpSpPr>
        <p:grpSpPr bwMode="auto">
          <a:xfrm>
            <a:off x="5072063" y="3286125"/>
            <a:ext cx="3694112" cy="923925"/>
            <a:chOff x="748" y="3396"/>
            <a:chExt cx="2327" cy="582"/>
          </a:xfrm>
        </p:grpSpPr>
        <p:sp>
          <p:nvSpPr>
            <p:cNvPr id="13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206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3098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M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5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6.</a:t>
              </a:r>
            </a:p>
          </p:txBody>
        </p:sp>
        <p:sp>
          <p:nvSpPr>
            <p:cNvPr id="16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507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kumimoji="0" lang="en-US" sz="2800" b="1" dirty="0" err="1">
                  <a:latin typeface="+mn-lt"/>
                  <a:ea typeface="+mn-ea"/>
                </a:rPr>
                <a:t>uscle</a:t>
              </a:r>
              <a:r>
                <a:rPr kumimoji="0" lang="en-US" sz="2800" b="1" dirty="0">
                  <a:latin typeface="+mn-lt"/>
                  <a:ea typeface="+mn-ea"/>
                </a:rPr>
                <a:t> (</a:t>
              </a:r>
              <a:r>
                <a:rPr kumimoji="0" lang="ko-KR" altLang="en-US" sz="2800" b="1" dirty="0">
                  <a:latin typeface="+mn-lt"/>
                  <a:ea typeface="+mn-ea"/>
                </a:rPr>
                <a:t>근육</a:t>
              </a:r>
              <a:r>
                <a:rPr kumimoji="0" lang="en-US" altLang="ko-KR" sz="2800" b="1" dirty="0">
                  <a:latin typeface="+mn-lt"/>
                  <a:ea typeface="+mn-ea"/>
                </a:rPr>
                <a:t>)</a:t>
              </a:r>
              <a:r>
                <a:rPr kumimoji="0" lang="en-US" sz="2800" b="1" dirty="0">
                  <a:latin typeface="+mn-lt"/>
                  <a:ea typeface="+mn-ea"/>
                </a:rPr>
                <a:t> </a:t>
              </a:r>
              <a:r>
                <a:rPr kumimoji="0" lang="en-US" altLang="ko-KR" sz="2800" b="1" dirty="0">
                  <a:latin typeface="+mn-ea"/>
                  <a:ea typeface="+mn-ea"/>
                </a:rPr>
                <a:t> </a:t>
              </a:r>
            </a:p>
          </p:txBody>
        </p:sp>
      </p:grpSp>
      <p:grpSp>
        <p:nvGrpSpPr>
          <p:cNvPr id="8" name="Group 71"/>
          <p:cNvGrpSpPr>
            <a:grpSpLocks/>
          </p:cNvGrpSpPr>
          <p:nvPr/>
        </p:nvGrpSpPr>
        <p:grpSpPr bwMode="auto">
          <a:xfrm>
            <a:off x="571500" y="1428750"/>
            <a:ext cx="3011488" cy="922338"/>
            <a:chOff x="748" y="3396"/>
            <a:chExt cx="1897" cy="581"/>
          </a:xfrm>
        </p:grpSpPr>
        <p:sp>
          <p:nvSpPr>
            <p:cNvPr id="47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3094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49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43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50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077" cy="36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kumimoji="0" lang="en-US" altLang="ko-KR" sz="2800" b="1" dirty="0">
                  <a:latin typeface="+mn-ea"/>
                  <a:ea typeface="+mn-ea"/>
                </a:rPr>
                <a:t>one (</a:t>
              </a:r>
              <a:r>
                <a:rPr kumimoji="0" lang="ko-KR" altLang="en-US" sz="2800" b="1" dirty="0">
                  <a:latin typeface="+mn-ea"/>
                  <a:ea typeface="+mn-ea"/>
                </a:rPr>
                <a:t>뼈</a:t>
              </a:r>
              <a:r>
                <a:rPr kumimoji="0" lang="en-US" altLang="ko-KR" sz="2800" b="1" dirty="0">
                  <a:latin typeface="+mn-ea"/>
                  <a:ea typeface="+mn-ea"/>
                </a:rPr>
                <a:t>)</a:t>
              </a:r>
              <a:r>
                <a:rPr kumimoji="0" lang="en-US" altLang="ko-KR" sz="3200" b="1" dirty="0">
                  <a:latin typeface="+mn-ea"/>
                  <a:ea typeface="+mn-ea"/>
                </a:rPr>
                <a:t> </a:t>
              </a:r>
            </a:p>
          </p:txBody>
        </p:sp>
      </p:grp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5143500" y="4643438"/>
            <a:ext cx="3962400" cy="923925"/>
            <a:chOff x="748" y="3396"/>
            <a:chExt cx="2496" cy="582"/>
          </a:xfrm>
        </p:grpSpPr>
        <p:sp>
          <p:nvSpPr>
            <p:cNvPr id="70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7030A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j-lt"/>
                <a:ea typeface="-윤고딕340" pitchFamily="18" charset="-127"/>
              </a:endParaRPr>
            </a:p>
          </p:txBody>
        </p:sp>
        <p:sp>
          <p:nvSpPr>
            <p:cNvPr id="3090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lt"/>
                  <a:ea typeface="+mj-lt"/>
                  <a:cs typeface="+mj-lt"/>
                </a:rPr>
                <a:t>T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lt"/>
                <a:ea typeface="+mj-lt"/>
                <a:cs typeface="+mj-lt"/>
              </a:endParaRPr>
            </a:p>
          </p:txBody>
        </p:sp>
        <p:sp>
          <p:nvSpPr>
            <p:cNvPr id="72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j-lt"/>
                  <a:ea typeface="-윤고딕340" pitchFamily="18" charset="-127"/>
                </a:rPr>
                <a:t>7.</a:t>
              </a:r>
            </a:p>
          </p:txBody>
        </p:sp>
        <p:sp>
          <p:nvSpPr>
            <p:cNvPr id="3092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676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800" b="1">
                  <a:latin typeface="맑은 고딕" pitchFamily="50" charset="-127"/>
                  <a:ea typeface="맑은 고딕" pitchFamily="50" charset="-127"/>
                </a:rPr>
                <a:t>he Other(</a:t>
              </a:r>
              <a:r>
                <a:rPr kumimoji="0" lang="ko-KR" altLang="en-US" sz="2800" b="1">
                  <a:latin typeface="맑은 고딕" pitchFamily="50" charset="-127"/>
                  <a:ea typeface="맑은 고딕" pitchFamily="50" charset="-127"/>
                </a:rPr>
                <a:t>기타</a:t>
              </a:r>
              <a:r>
                <a:rPr kumimoji="0" lang="en-US" altLang="ko-KR" sz="2800" b="1"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</p:grpSp>
      <p:grpSp>
        <p:nvGrpSpPr>
          <p:cNvPr id="12" name="Group 71"/>
          <p:cNvGrpSpPr>
            <a:grpSpLocks/>
          </p:cNvGrpSpPr>
          <p:nvPr/>
        </p:nvGrpSpPr>
        <p:grpSpPr bwMode="auto">
          <a:xfrm>
            <a:off x="571500" y="4924425"/>
            <a:ext cx="3308350" cy="862013"/>
            <a:chOff x="748" y="3396"/>
            <a:chExt cx="2084" cy="543"/>
          </a:xfrm>
        </p:grpSpPr>
        <p:sp>
          <p:nvSpPr>
            <p:cNvPr id="77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j-lt"/>
                <a:ea typeface="-윤고딕340" pitchFamily="18" charset="-127"/>
              </a:endParaRPr>
            </a:p>
          </p:txBody>
        </p:sp>
        <p:sp>
          <p:nvSpPr>
            <p:cNvPr id="3086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lt"/>
                  <a:ea typeface="+mj-lt"/>
                  <a:cs typeface="+mj-lt"/>
                </a:rPr>
                <a:t>T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lt"/>
                <a:ea typeface="+mj-lt"/>
                <a:cs typeface="+mj-lt"/>
              </a:endParaRPr>
            </a:p>
          </p:txBody>
        </p:sp>
        <p:sp>
          <p:nvSpPr>
            <p:cNvPr id="79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43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latin typeface="+mj-lt"/>
                  <a:ea typeface="-윤고딕340" pitchFamily="18" charset="-127"/>
                </a:rPr>
                <a:t>4.</a:t>
              </a:r>
            </a:p>
          </p:txBody>
        </p:sp>
        <p:sp>
          <p:nvSpPr>
            <p:cNvPr id="3088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264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800" b="1">
                  <a:latin typeface="맑은 고딕" pitchFamily="50" charset="-127"/>
                  <a:ea typeface="맑은 고딕" pitchFamily="50" charset="-127"/>
                </a:rPr>
                <a:t>endon (</a:t>
              </a:r>
              <a:r>
                <a:rPr kumimoji="0" lang="ko-KR" altLang="en-US" sz="2800" b="1">
                  <a:latin typeface="맑은 고딕" pitchFamily="50" charset="-127"/>
                  <a:ea typeface="맑은 고딕" pitchFamily="50" charset="-127"/>
                </a:rPr>
                <a:t>건</a:t>
              </a:r>
              <a:r>
                <a:rPr kumimoji="0" lang="en-US" altLang="ko-KR" sz="2800" b="1"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60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572000" y="-128588"/>
            <a:ext cx="5157788" cy="12001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Introduction</a:t>
            </a:r>
            <a:endParaRPr kumimoji="0" lang="ko-KR" altLang="en-US" sz="72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5821363"/>
            <a:ext cx="8615363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6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313" y="1487488"/>
            <a:ext cx="69183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근 </a:t>
            </a:r>
            <a:r>
              <a:rPr kumimoji="0" lang="ko-KR" altLang="en-US" sz="3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골격계</a:t>
            </a:r>
            <a:r>
              <a:rPr kumimoji="0" lang="en-US" altLang="ko-KR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(Musculoskeletal System)</a:t>
            </a:r>
          </a:p>
        </p:txBody>
      </p:sp>
      <p:grpSp>
        <p:nvGrpSpPr>
          <p:cNvPr id="2" name="그룹 35"/>
          <p:cNvGrpSpPr>
            <a:grpSpLocks/>
          </p:cNvGrpSpPr>
          <p:nvPr/>
        </p:nvGrpSpPr>
        <p:grpSpPr bwMode="auto">
          <a:xfrm>
            <a:off x="-32" y="2379373"/>
            <a:ext cx="9001126" cy="603493"/>
            <a:chOff x="519862" y="5423142"/>
            <a:chExt cx="7957208" cy="1056120"/>
          </a:xfrm>
        </p:grpSpPr>
        <p:sp>
          <p:nvSpPr>
            <p:cNvPr id="4123" name="TextBox 16"/>
            <p:cNvSpPr txBox="1">
              <a:spLocks noChangeArrowheads="1"/>
            </p:cNvSpPr>
            <p:nvPr/>
          </p:nvSpPr>
          <p:spPr bwMode="auto">
            <a:xfrm>
              <a:off x="519862" y="5509759"/>
              <a:ext cx="7957208" cy="969503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연골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인대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힘줄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관절 </a:t>
              </a:r>
              <a:r>
                <a:rPr kumimoji="0" lang="ko-KR" altLang="en-US" sz="2000" dirty="0" err="1">
                  <a:latin typeface="휴먼엑스포" pitchFamily="18" charset="-127"/>
                  <a:ea typeface="휴먼엑스포" pitchFamily="18" charset="-127"/>
                </a:rPr>
                <a:t>낭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관절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근육 등을 통 틀어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근</a:t>
              </a:r>
              <a:r>
                <a:rPr kumimoji="0" lang="en-US" altLang="ko-KR" sz="2000" dirty="0">
                  <a:latin typeface="휴먼엑스포" pitchFamily="18" charset="-127"/>
                  <a:ea typeface="휴먼엑스포" pitchFamily="18" charset="-127"/>
                </a:rPr>
                <a:t>-</a:t>
              </a:r>
              <a:r>
                <a:rPr kumimoji="0" lang="ko-KR" altLang="en-US" sz="2000" dirty="0" err="1">
                  <a:latin typeface="휴먼엑스포" pitchFamily="18" charset="-127"/>
                  <a:ea typeface="휴먼엑스포" pitchFamily="18" charset="-127"/>
                </a:rPr>
                <a:t>골격계라</a:t>
              </a:r>
              <a:r>
                <a:rPr kumimoji="0" lang="ko-KR" altLang="en-US" sz="2000" dirty="0">
                  <a:latin typeface="휴먼엑스포" pitchFamily="18" charset="-127"/>
                  <a:ea typeface="휴먼엑스포" pitchFamily="18" charset="-127"/>
                </a:rPr>
                <a:t> 함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631" y="5423142"/>
              <a:ext cx="7358107" cy="1000132"/>
            </a:xfrm>
            <a:prstGeom prst="roundRect">
              <a:avLst/>
            </a:prstGeom>
            <a:noFill/>
            <a:ln w="762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214313" y="214313"/>
            <a:ext cx="4046537" cy="896937"/>
            <a:chOff x="568" y="3306"/>
            <a:chExt cx="2549" cy="565"/>
          </a:xfrm>
        </p:grpSpPr>
        <p:sp>
          <p:nvSpPr>
            <p:cNvPr id="4121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1" name="Text Box 58"/>
            <p:cNvSpPr txBox="1">
              <a:spLocks noChangeArrowheads="1"/>
            </p:cNvSpPr>
            <p:nvPr/>
          </p:nvSpPr>
          <p:spPr bwMode="auto">
            <a:xfrm>
              <a:off x="568" y="3306"/>
              <a:ext cx="2549" cy="52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4800" b="1" dirty="0">
                  <a:solidFill>
                    <a:schemeClr val="accent2">
                      <a:lumMod val="75000"/>
                    </a:schemeClr>
                  </a:solidFill>
                  <a:latin typeface="+mn-ea"/>
                  <a:ea typeface="+mn-ea"/>
                </a:rPr>
                <a:t>Introduction </a:t>
              </a:r>
            </a:p>
          </p:txBody>
        </p:sp>
      </p:grpSp>
      <p:sp>
        <p:nvSpPr>
          <p:cNvPr id="410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chemeClr val="accent2">
              <a:alpha val="2392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66">
              <a:alpha val="4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786563" y="1571625"/>
            <a:ext cx="963612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66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FF0066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14282" y="3171852"/>
            <a:ext cx="8305800" cy="275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5A7FF"/>
              </a:buClr>
              <a:buSzTx/>
              <a:buFont typeface="Wingdings 2" pitchFamily="18" charset="2"/>
              <a:buAutoNum type="arabicParenR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적어도 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주일이상 또는 과거 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년간 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달에 한번 이상</a:t>
            </a:r>
          </a:p>
          <a:p>
            <a:pPr marL="609600" marR="0" lvl="0" indent="-6096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5A7FF"/>
              </a:buClr>
              <a:buSzTx/>
              <a:buFont typeface="Wingdings 2" pitchFamily="18" charset="2"/>
              <a:buAutoNum type="arabicParenR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상지의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관절 부위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(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목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어깨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팔꿈치 및 손목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)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에서 지속되는 하나이상의 증상들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(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통증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쑤시는 느낌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뻣뻣함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화끈거리는 느낌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무감각 또는 찌릿찌릿함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)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이 존재</a:t>
            </a:r>
          </a:p>
          <a:p>
            <a:pPr marL="609600" marR="0" lvl="0" indent="-6096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5A7FF"/>
              </a:buClr>
              <a:buSzTx/>
              <a:buFont typeface="Wingdings 2" pitchFamily="18" charset="2"/>
              <a:buAutoNum type="arabicParenR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동일한 신체부위에 유사 질병과 사고 병력이 없어야 하고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, </a:t>
            </a: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증상은 현재의 작업으로부터 시작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3" grpId="0" animBg="1"/>
      <p:bldP spid="33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357938" y="0"/>
            <a:ext cx="26479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bone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800725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grpSp>
        <p:nvGrpSpPr>
          <p:cNvPr id="5125" name="그룹 35"/>
          <p:cNvGrpSpPr>
            <a:grpSpLocks/>
          </p:cNvGrpSpPr>
          <p:nvPr/>
        </p:nvGrpSpPr>
        <p:grpSpPr bwMode="auto">
          <a:xfrm>
            <a:off x="571500" y="1643063"/>
            <a:ext cx="7858125" cy="571500"/>
            <a:chOff x="646195" y="5423142"/>
            <a:chExt cx="10358878" cy="571504"/>
          </a:xfrm>
        </p:grpSpPr>
        <p:sp>
          <p:nvSpPr>
            <p:cNvPr id="5153" name="TextBox 16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신체를 지지하고 심장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폐 등의 중요장기를 둘러싸서 보호하는 역할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5126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12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128" name="Group 71"/>
          <p:cNvGrpSpPr>
            <a:grpSpLocks/>
          </p:cNvGrpSpPr>
          <p:nvPr/>
        </p:nvGrpSpPr>
        <p:grpSpPr bwMode="auto">
          <a:xfrm>
            <a:off x="357188" y="285750"/>
            <a:ext cx="3409950" cy="984250"/>
            <a:chOff x="748" y="3396"/>
            <a:chExt cx="2148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5150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5152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32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one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  <a:r>
                <a:rPr kumimoji="0" lang="en-US" altLang="ko-KR" sz="3200" b="1">
                  <a:latin typeface="휴먼엑스포" pitchFamily="18" charset="-127"/>
                  <a:ea typeface="휴먼엑스포" pitchFamily="18" charset="-127"/>
                </a:rPr>
                <a:t> </a:t>
              </a:r>
            </a:p>
          </p:txBody>
        </p:sp>
      </p:grpSp>
      <p:grpSp>
        <p:nvGrpSpPr>
          <p:cNvPr id="5129" name="그룹 35"/>
          <p:cNvGrpSpPr>
            <a:grpSpLocks/>
          </p:cNvGrpSpPr>
          <p:nvPr/>
        </p:nvGrpSpPr>
        <p:grpSpPr bwMode="auto">
          <a:xfrm>
            <a:off x="571500" y="2428875"/>
            <a:ext cx="7858125" cy="571500"/>
            <a:chOff x="646195" y="5423142"/>
            <a:chExt cx="10358878" cy="571504"/>
          </a:xfrm>
        </p:grpSpPr>
        <p:sp>
          <p:nvSpPr>
            <p:cNvPr id="5147" name="TextBox 38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45429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b="1">
                  <a:latin typeface="맑은 고딕" pitchFamily="50" charset="-127"/>
                  <a:ea typeface="맑은 고딕" pitchFamily="50" charset="-127"/>
                </a:rPr>
                <a:t>지렛대 역할을 하여 근육의 작용을 돕는다</a:t>
              </a:r>
              <a:r>
                <a:rPr kumimoji="0" lang="en-US" altLang="ko-KR" b="1">
                  <a:latin typeface="맑은 고딕" pitchFamily="50" charset="-127"/>
                  <a:ea typeface="맑은 고딕" pitchFamily="50" charset="-127"/>
                </a:rPr>
                <a:t>.</a:t>
              </a:r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130" name="그룹 55"/>
          <p:cNvGrpSpPr>
            <a:grpSpLocks/>
          </p:cNvGrpSpPr>
          <p:nvPr/>
        </p:nvGrpSpPr>
        <p:grpSpPr bwMode="auto">
          <a:xfrm>
            <a:off x="428625" y="3286125"/>
            <a:ext cx="8286750" cy="3478213"/>
            <a:chOff x="428596" y="3286124"/>
            <a:chExt cx="8286808" cy="3477875"/>
          </a:xfrm>
        </p:grpSpPr>
        <p:sp>
          <p:nvSpPr>
            <p:cNvPr id="5140" name="직사각형 26"/>
            <p:cNvSpPr>
              <a:spLocks noChangeArrowheads="1"/>
            </p:cNvSpPr>
            <p:nvPr/>
          </p:nvSpPr>
          <p:spPr bwMode="auto">
            <a:xfrm>
              <a:off x="571472" y="3286124"/>
              <a:ext cx="8143932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뼈의 모양에 따라 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로 나뉨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팔 다리를 구성하는 긴 뼈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주로 손발에 있는 작은 뼈들로서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효율적인 힘의 전달을 위해 지렛대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                         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처럼 작용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편평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(flat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날개 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엉치 뼈 등으로 주요장기를 보호하고 관절의 운동을 돕는다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불규칙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(irregular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두개골과 척추에서 볼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성장기가 지나면 뼈는 발육을 멈추지만 코뼈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턱뼈의 일부 등은 평생 동안 자라기도 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일반적으로 혈관이 매우 풍부한 조직이므로 손상을 입었을 때 치유능력이 좋아 원래의 구조 및 강도로 돌아갈 수 있는 확률이 크다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성인이 되어서 성장이 중단된 이후에도 일부는 흡수되면서 다른 한 쪽에서는 새로운 뼈를 생산하는 ‘재형성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(remodelling)’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과정을 끊임없이 겪는다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다시 말해 뼈는 잘 짜인 운동 및 영양프로그램을 통해서 평생 재형성 과정을 유지할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</p:txBody>
        </p:sp>
        <p:pic>
          <p:nvPicPr>
            <p:cNvPr id="5141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335756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2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572027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3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85776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4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14351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5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60007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6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50072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1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A3926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2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3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4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5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6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7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8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9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C000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357938" y="0"/>
            <a:ext cx="26479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bone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800725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grpSp>
        <p:nvGrpSpPr>
          <p:cNvPr id="6149" name="그룹 35"/>
          <p:cNvGrpSpPr>
            <a:grpSpLocks/>
          </p:cNvGrpSpPr>
          <p:nvPr/>
        </p:nvGrpSpPr>
        <p:grpSpPr bwMode="auto">
          <a:xfrm>
            <a:off x="571500" y="1643063"/>
            <a:ext cx="7858125" cy="571500"/>
            <a:chOff x="646195" y="5423142"/>
            <a:chExt cx="10358878" cy="571504"/>
          </a:xfrm>
        </p:grpSpPr>
        <p:sp>
          <p:nvSpPr>
            <p:cNvPr id="6191" name="TextBox 16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신체를 지지하고 심장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폐 등의 중요장기를 둘러싸서 보호하는 역할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150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615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152" name="Group 71"/>
          <p:cNvGrpSpPr>
            <a:grpSpLocks/>
          </p:cNvGrpSpPr>
          <p:nvPr/>
        </p:nvGrpSpPr>
        <p:grpSpPr bwMode="auto">
          <a:xfrm>
            <a:off x="357188" y="285750"/>
            <a:ext cx="3409950" cy="984250"/>
            <a:chOff x="748" y="3396"/>
            <a:chExt cx="2148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6188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6190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32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one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  <a:r>
                <a:rPr kumimoji="0" lang="en-US" altLang="ko-KR" sz="3200" b="1">
                  <a:latin typeface="휴먼엑스포" pitchFamily="18" charset="-127"/>
                  <a:ea typeface="휴먼엑스포" pitchFamily="18" charset="-127"/>
                </a:rPr>
                <a:t> </a:t>
              </a:r>
            </a:p>
          </p:txBody>
        </p:sp>
      </p:grpSp>
      <p:grpSp>
        <p:nvGrpSpPr>
          <p:cNvPr id="6153" name="그룹 35"/>
          <p:cNvGrpSpPr>
            <a:grpSpLocks/>
          </p:cNvGrpSpPr>
          <p:nvPr/>
        </p:nvGrpSpPr>
        <p:grpSpPr bwMode="auto">
          <a:xfrm>
            <a:off x="571500" y="2428875"/>
            <a:ext cx="7858125" cy="571500"/>
            <a:chOff x="646195" y="5423142"/>
            <a:chExt cx="10358878" cy="571504"/>
          </a:xfrm>
        </p:grpSpPr>
        <p:sp>
          <p:nvSpPr>
            <p:cNvPr id="6185" name="TextBox 38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45429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b="1">
                  <a:latin typeface="맑은 고딕" pitchFamily="50" charset="-127"/>
                  <a:ea typeface="맑은 고딕" pitchFamily="50" charset="-127"/>
                </a:rPr>
                <a:t>지렛대 역할을 하여 근육의 작용을 돕는다</a:t>
              </a:r>
              <a:r>
                <a:rPr kumimoji="0" lang="en-US" altLang="ko-KR" b="1">
                  <a:latin typeface="맑은 고딕" pitchFamily="50" charset="-127"/>
                  <a:ea typeface="맑은 고딕" pitchFamily="50" charset="-127"/>
                </a:rPr>
                <a:t>.</a:t>
              </a:r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154" name="그룹 55"/>
          <p:cNvGrpSpPr>
            <a:grpSpLocks/>
          </p:cNvGrpSpPr>
          <p:nvPr/>
        </p:nvGrpSpPr>
        <p:grpSpPr bwMode="auto">
          <a:xfrm>
            <a:off x="428625" y="3286125"/>
            <a:ext cx="8286750" cy="3478213"/>
            <a:chOff x="428596" y="3286124"/>
            <a:chExt cx="8286808" cy="3477875"/>
          </a:xfrm>
        </p:grpSpPr>
        <p:sp>
          <p:nvSpPr>
            <p:cNvPr id="6178" name="직사각형 26"/>
            <p:cNvSpPr>
              <a:spLocks noChangeArrowheads="1"/>
            </p:cNvSpPr>
            <p:nvPr/>
          </p:nvSpPr>
          <p:spPr bwMode="auto">
            <a:xfrm>
              <a:off x="571472" y="3286124"/>
              <a:ext cx="8143932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뼈의 모양에 따라 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로 나뉨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팔 다리를 구성하는 긴 뼈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주로 손발에 있는 작은 뼈들로서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효율적인 힘의 전달을 위해 지렛대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                         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처럼 작용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편평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(flat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날개 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엉치 뼈 등으로 주요장기를 보호하고 관절의 운동을 돕는다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불규칙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(irregular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두개골과 척추에서 볼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성장기가 지나면 뼈는 발육을 멈추지만 코뼈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턱뼈의 일부 등은 평생 동안 자라기도 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일반적으로 혈관이 매우 풍부한 조직이므로 손상을 입었을 때 치유능력이 좋아 원래의 구조 및 강도로 돌아갈 수 있는 확률이 크다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성인이 되어서 성장이 중단된 이후에도 일부는 흡수되면서 다른 한 쪽에서는 새로운 뼈를 생산하는 ‘재형성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(remodelling)’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과정을 끊임없이 겪는다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다시 말해 뼈는 잘 짜인 운동 및 영양프로그램을 통해서 평생 재형성 과정을 유지할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</p:txBody>
        </p:sp>
        <p:pic>
          <p:nvPicPr>
            <p:cNvPr id="6179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335756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80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572027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81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85776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82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14351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83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60007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84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50072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5" name="Rectangle 56"/>
          <p:cNvSpPr>
            <a:spLocks noChangeArrowheads="1"/>
          </p:cNvSpPr>
          <p:nvPr/>
        </p:nvSpPr>
        <p:spPr bwMode="auto">
          <a:xfrm>
            <a:off x="0" y="1357313"/>
            <a:ext cx="9144000" cy="5500687"/>
          </a:xfrm>
          <a:prstGeom prst="rect">
            <a:avLst/>
          </a:prstGeom>
          <a:solidFill>
            <a:srgbClr val="E8E8E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156" name="그룹 35"/>
          <p:cNvGrpSpPr>
            <a:grpSpLocks/>
          </p:cNvGrpSpPr>
          <p:nvPr/>
        </p:nvGrpSpPr>
        <p:grpSpPr bwMode="auto">
          <a:xfrm>
            <a:off x="642938" y="1571625"/>
            <a:ext cx="3205162" cy="571500"/>
            <a:chOff x="646195" y="5423142"/>
            <a:chExt cx="9927258" cy="571504"/>
          </a:xfrm>
        </p:grpSpPr>
        <p:sp>
          <p:nvSpPr>
            <p:cNvPr id="6176" name="TextBox 44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9484736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골절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(Bone Injuries) </a:t>
              </a: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798618" y="5423142"/>
              <a:ext cx="9774835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157" name="그룹 54"/>
          <p:cNvGrpSpPr>
            <a:grpSpLocks/>
          </p:cNvGrpSpPr>
          <p:nvPr/>
        </p:nvGrpSpPr>
        <p:grpSpPr bwMode="auto">
          <a:xfrm>
            <a:off x="785813" y="2357438"/>
            <a:ext cx="8143875" cy="4170362"/>
            <a:chOff x="785786" y="2357430"/>
            <a:chExt cx="8143932" cy="4170372"/>
          </a:xfrm>
        </p:grpSpPr>
        <p:sp>
          <p:nvSpPr>
            <p:cNvPr id="6167" name="직사각형 42"/>
            <p:cNvSpPr>
              <a:spLocks noChangeArrowheads="1"/>
            </p:cNvSpPr>
            <p:nvPr/>
          </p:nvSpPr>
          <p:spPr bwMode="auto">
            <a:xfrm>
              <a:off x="928662" y="2357430"/>
              <a:ext cx="8001056" cy="4170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골절의 원인은 </a:t>
              </a: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반복된 스트레스에 의한 것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 순간적인 외상에 의한 것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으로</a:t>
              </a: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나눌 수 있다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스트레스 골절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생리적 범위를 넘어선 반복된 자극에 의해 뼈의 표면에 미세한 금이 가는 것</a:t>
              </a:r>
              <a:endParaRPr kumimoji="0" lang="en-US" altLang="ko-KR" sz="14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                   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주로 과 훈련에 의해 발생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분쇄골절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골절부위가 여러 조각으로 부서지는 경우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심한 외상으로 인해 생긴다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횡 골절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뼈의 장 축 방향에 대해 직각으로 부러지는 경우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보통 직접 가해지는 외력에 의해 단순골절의 형태로 일어난다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스트레스 골절을 치료하지 않는 경우도 이러한 횡 골절로 진행한다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사선골절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뼈의 장축 방향에 대해 비스듬하게 부러지는 경우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심한 외상으로 인해 생긴다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나선형 골절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골절부위가 나선형으로 부러지는 경우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회전력에 의해 일어난다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비 전위골절 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골절부위가 제 자리에서 이탈하지 않아 변형이 생기지 않은 경우 </a:t>
              </a:r>
              <a:endParaRPr kumimoji="0" lang="en-US" altLang="ko-KR" sz="14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단순한 염좌나 타박상으로 생각하기 쉽다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흔히 경험으로 말하는 “움직일 수 있으면 부러진 것은 아니다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.”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라는 이야기는 매우 위험한 조언이다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골절이 조금이라도 의심되는 상황이라면 의사를 찾아가야 한다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400">
                  <a:solidFill>
                    <a:srgbClr val="FF0000"/>
                  </a:solidFill>
                  <a:latin typeface="휴먼엑스포" pitchFamily="18" charset="-127"/>
                  <a:ea typeface="휴먼엑스포" pitchFamily="18" charset="-127"/>
                </a:rPr>
                <a:t>견열 골절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: 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힘줄이나 인대가 뼈를 물고 떨어진 형태의 골절 </a:t>
              </a:r>
              <a:endParaRPr kumimoji="0" lang="en-US" altLang="ko-KR" sz="14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(ex)</a:t>
              </a:r>
              <a:r>
                <a:rPr kumimoji="0" lang="ko-KR" altLang="en-US" sz="1400">
                  <a:latin typeface="휴먼엑스포" pitchFamily="18" charset="-127"/>
                  <a:ea typeface="휴먼엑스포" pitchFamily="18" charset="-127"/>
                </a:rPr>
                <a:t>종아리 근육에 갑자기 큰 힘이 가해지면 아킬레스건이 뒤꿈치 뼈 조각을 물고 떨어지게 된다</a:t>
              </a:r>
              <a:r>
                <a:rPr kumimoji="0" lang="en-US" altLang="ko-KR" sz="1400">
                  <a:latin typeface="휴먼엑스포" pitchFamily="18" charset="-127"/>
                  <a:ea typeface="휴먼엑스포" pitchFamily="18" charset="-127"/>
                </a:rPr>
                <a:t>.) </a:t>
              </a:r>
            </a:p>
            <a:p>
              <a:pPr>
                <a:spcBef>
                  <a:spcPts val="600"/>
                </a:spcBef>
              </a:pPr>
              <a:endParaRPr kumimoji="0" lang="en-US" altLang="ko-KR" sz="1400">
                <a:latin typeface="휴먼엑스포" pitchFamily="18" charset="-127"/>
                <a:ea typeface="휴먼엑스포" pitchFamily="18" charset="-127"/>
              </a:endParaRPr>
            </a:p>
          </p:txBody>
        </p:sp>
        <p:pic>
          <p:nvPicPr>
            <p:cNvPr id="6168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24288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9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271462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0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3286143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1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3571895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2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407196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3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4357713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4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4643446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5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564357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8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A3926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59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0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1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3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66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C000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357938" y="0"/>
            <a:ext cx="26479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bone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800725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grpSp>
        <p:nvGrpSpPr>
          <p:cNvPr id="2" name="그룹 35"/>
          <p:cNvGrpSpPr>
            <a:grpSpLocks/>
          </p:cNvGrpSpPr>
          <p:nvPr/>
        </p:nvGrpSpPr>
        <p:grpSpPr bwMode="auto">
          <a:xfrm>
            <a:off x="571500" y="1643063"/>
            <a:ext cx="7858125" cy="571500"/>
            <a:chOff x="646195" y="5423142"/>
            <a:chExt cx="10358878" cy="571504"/>
          </a:xfrm>
        </p:grpSpPr>
        <p:sp>
          <p:nvSpPr>
            <p:cNvPr id="7206" name="TextBox 16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신체를 지지하고 심장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폐 등의 중요장기를 둘러싸서 보호하는 역할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174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357188" y="285750"/>
            <a:ext cx="3409950" cy="984250"/>
            <a:chOff x="748" y="3396"/>
            <a:chExt cx="2148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7203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7205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32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one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  <a:r>
                <a:rPr kumimoji="0" lang="en-US" altLang="ko-KR" sz="3200" b="1">
                  <a:latin typeface="휴먼엑스포" pitchFamily="18" charset="-127"/>
                  <a:ea typeface="휴먼엑스포" pitchFamily="18" charset="-127"/>
                </a:rPr>
                <a:t> </a:t>
              </a:r>
            </a:p>
          </p:txBody>
        </p:sp>
      </p:grpSp>
      <p:grpSp>
        <p:nvGrpSpPr>
          <p:cNvPr id="4" name="그룹 35"/>
          <p:cNvGrpSpPr>
            <a:grpSpLocks/>
          </p:cNvGrpSpPr>
          <p:nvPr/>
        </p:nvGrpSpPr>
        <p:grpSpPr bwMode="auto">
          <a:xfrm>
            <a:off x="571500" y="2428875"/>
            <a:ext cx="7858125" cy="571500"/>
            <a:chOff x="646195" y="5423142"/>
            <a:chExt cx="10358878" cy="571504"/>
          </a:xfrm>
        </p:grpSpPr>
        <p:sp>
          <p:nvSpPr>
            <p:cNvPr id="7200" name="TextBox 38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45429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b="1">
                  <a:latin typeface="맑은 고딕" pitchFamily="50" charset="-127"/>
                  <a:ea typeface="맑은 고딕" pitchFamily="50" charset="-127"/>
                </a:rPr>
                <a:t>지렛대 역할을 하여 근육의 작용을 돕는다</a:t>
              </a:r>
              <a:r>
                <a:rPr kumimoji="0" lang="en-US" altLang="ko-KR" b="1">
                  <a:latin typeface="맑은 고딕" pitchFamily="50" charset="-127"/>
                  <a:ea typeface="맑은 고딕" pitchFamily="50" charset="-127"/>
                </a:rPr>
                <a:t>.</a:t>
              </a:r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5"/>
          <p:cNvGrpSpPr>
            <a:grpSpLocks/>
          </p:cNvGrpSpPr>
          <p:nvPr/>
        </p:nvGrpSpPr>
        <p:grpSpPr bwMode="auto">
          <a:xfrm>
            <a:off x="428625" y="3286125"/>
            <a:ext cx="8286750" cy="3478213"/>
            <a:chOff x="428596" y="3286124"/>
            <a:chExt cx="8286808" cy="3477875"/>
          </a:xfrm>
        </p:grpSpPr>
        <p:sp>
          <p:nvSpPr>
            <p:cNvPr id="7193" name="직사각형 26"/>
            <p:cNvSpPr>
              <a:spLocks noChangeArrowheads="1"/>
            </p:cNvSpPr>
            <p:nvPr/>
          </p:nvSpPr>
          <p:spPr bwMode="auto">
            <a:xfrm>
              <a:off x="571472" y="3286124"/>
              <a:ext cx="8143932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뼈의 모양에 따라 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로 나뉨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팔 다리를 구성하는 긴 뼈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주로 손발에 있는 작은 뼈들로서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효율적인 힘의 전달을 위해 지렛대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                         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처럼 작용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편평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(flat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날개 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엉치 뼈 등으로 주요장기를 보호하고 관절의 운동을 돕는다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불규칙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(irregular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두개골과 척추에서 볼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성장기가 지나면 뼈는 발육을 멈추지만 코뼈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턱뼈의 일부 등은 평생 동안 자라기도 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일반적으로 혈관이 매우 풍부한 조직이므로 손상을 입었을 때 치유능력이 좋아 원래의 구조 및 강도로 돌아갈 수 있는 확률이 크다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성인이 되어서 성장이 중단된 이후에도 일부는 흡수되면서 다른 한 쪽에서는 새로운 뼈를 생산하는 ‘재형성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(remodelling)’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과정을 끊임없이 겪는다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다시 말해 뼈는 잘 짜인 운동 및 영양프로그램을 통해서 평생 재형성 과정을 유지할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</p:txBody>
        </p:sp>
        <p:pic>
          <p:nvPicPr>
            <p:cNvPr id="7194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335756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5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572027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6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85776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7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14351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8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60007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9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50072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Rectangle 56"/>
          <p:cNvSpPr>
            <a:spLocks noChangeArrowheads="1"/>
          </p:cNvSpPr>
          <p:nvPr/>
        </p:nvSpPr>
        <p:spPr bwMode="auto">
          <a:xfrm>
            <a:off x="0" y="1357313"/>
            <a:ext cx="9144000" cy="5500687"/>
          </a:xfrm>
          <a:prstGeom prst="rect">
            <a:avLst/>
          </a:prstGeom>
          <a:solidFill>
            <a:srgbClr val="E8E8E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35"/>
          <p:cNvGrpSpPr>
            <a:grpSpLocks/>
          </p:cNvGrpSpPr>
          <p:nvPr/>
        </p:nvGrpSpPr>
        <p:grpSpPr bwMode="auto">
          <a:xfrm>
            <a:off x="642938" y="1571625"/>
            <a:ext cx="3205162" cy="571500"/>
            <a:chOff x="646195" y="5423142"/>
            <a:chExt cx="9927258" cy="571504"/>
          </a:xfrm>
        </p:grpSpPr>
        <p:sp>
          <p:nvSpPr>
            <p:cNvPr id="7191" name="TextBox 44"/>
            <p:cNvSpPr txBox="1">
              <a:spLocks noChangeArrowheads="1"/>
            </p:cNvSpPr>
            <p:nvPr/>
          </p:nvSpPr>
          <p:spPr bwMode="auto">
            <a:xfrm>
              <a:off x="646195" y="5443305"/>
              <a:ext cx="9484735" cy="467503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요추의 압박골절</a:t>
              </a:r>
              <a:r>
                <a:rPr kumimoji="0" lang="en-US" altLang="ko-KR" dirty="0" smtClean="0">
                  <a:latin typeface="휴먼엑스포" pitchFamily="18" charset="-127"/>
                  <a:ea typeface="휴먼엑스포" pitchFamily="18" charset="-127"/>
                </a:rPr>
                <a:t> 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798618" y="5423142"/>
              <a:ext cx="9774835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A3926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C000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338" name="Picture 2" descr="http://postfiles10.naver.net/20120221_233/modubosang_1329806546812E7WUb_JPEG/%BB%E7%BA%BB_-TWAER.jpg?type=w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3" y="2714620"/>
            <a:ext cx="4830935" cy="3143272"/>
          </a:xfrm>
          <a:prstGeom prst="rect">
            <a:avLst/>
          </a:prstGeom>
          <a:noFill/>
        </p:spPr>
      </p:pic>
      <p:pic>
        <p:nvPicPr>
          <p:cNvPr id="14340" name="Picture 4" descr="http://postfiles7.naver.net/20120221_6/modubosang_1329806515205dLxIO_JPEG/%BB%E7%BA%BB_-DW.jpg?type=w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2714620"/>
            <a:ext cx="2095500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 autoUpdateAnimBg="0"/>
      <p:bldP spid="68" grpId="0" animBg="1" autoUpdateAnimBg="0"/>
      <p:bldP spid="69" grpId="0" animBg="1" autoUpdateAnimBg="0"/>
      <p:bldP spid="70" grpId="0" animBg="1" autoUpdateAnimBg="0"/>
      <p:bldP spid="71" grpId="0" animBg="1" autoUpdateAnimBg="0"/>
      <p:bldP spid="72" grpId="0" animBg="1" autoUpdateAnimBg="0"/>
      <p:bldP spid="73" grpId="0" animBg="1" autoUpdateAnimBg="0"/>
      <p:bldP spid="74" grpId="0" animBg="1" autoUpdateAnimBg="0"/>
      <p:bldP spid="75" grpId="0" animBg="1" autoUpdateAnimBg="0"/>
      <p:bldP spid="7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357938" y="0"/>
            <a:ext cx="26479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bone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800725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grpSp>
        <p:nvGrpSpPr>
          <p:cNvPr id="2" name="그룹 35"/>
          <p:cNvGrpSpPr>
            <a:grpSpLocks/>
          </p:cNvGrpSpPr>
          <p:nvPr/>
        </p:nvGrpSpPr>
        <p:grpSpPr bwMode="auto">
          <a:xfrm>
            <a:off x="571500" y="1643063"/>
            <a:ext cx="7858125" cy="571500"/>
            <a:chOff x="646195" y="5423142"/>
            <a:chExt cx="10358878" cy="571504"/>
          </a:xfrm>
        </p:grpSpPr>
        <p:sp>
          <p:nvSpPr>
            <p:cNvPr id="8230" name="TextBox 16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신체를 지지하고 심장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폐 등의 중요장기를 둘러싸서 보호하는 역할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8198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357188" y="285750"/>
            <a:ext cx="3409950" cy="984250"/>
            <a:chOff x="748" y="3396"/>
            <a:chExt cx="2148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8227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8229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32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one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  <a:r>
                <a:rPr kumimoji="0" lang="en-US" altLang="ko-KR" sz="3200" b="1">
                  <a:latin typeface="휴먼엑스포" pitchFamily="18" charset="-127"/>
                  <a:ea typeface="휴먼엑스포" pitchFamily="18" charset="-127"/>
                </a:rPr>
                <a:t> </a:t>
              </a:r>
            </a:p>
          </p:txBody>
        </p:sp>
      </p:grpSp>
      <p:grpSp>
        <p:nvGrpSpPr>
          <p:cNvPr id="4" name="그룹 35"/>
          <p:cNvGrpSpPr>
            <a:grpSpLocks/>
          </p:cNvGrpSpPr>
          <p:nvPr/>
        </p:nvGrpSpPr>
        <p:grpSpPr bwMode="auto">
          <a:xfrm>
            <a:off x="571500" y="2428875"/>
            <a:ext cx="7858125" cy="571500"/>
            <a:chOff x="646195" y="5423142"/>
            <a:chExt cx="10358878" cy="571504"/>
          </a:xfrm>
        </p:grpSpPr>
        <p:sp>
          <p:nvSpPr>
            <p:cNvPr id="8224" name="TextBox 38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45429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b="1">
                  <a:latin typeface="맑은 고딕" pitchFamily="50" charset="-127"/>
                  <a:ea typeface="맑은 고딕" pitchFamily="50" charset="-127"/>
                </a:rPr>
                <a:t>지렛대 역할을 하여 근육의 작용을 돕는다</a:t>
              </a:r>
              <a:r>
                <a:rPr kumimoji="0" lang="en-US" altLang="ko-KR" b="1">
                  <a:latin typeface="맑은 고딕" pitchFamily="50" charset="-127"/>
                  <a:ea typeface="맑은 고딕" pitchFamily="50" charset="-127"/>
                </a:rPr>
                <a:t>.</a:t>
              </a:r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5"/>
          <p:cNvGrpSpPr>
            <a:grpSpLocks/>
          </p:cNvGrpSpPr>
          <p:nvPr/>
        </p:nvGrpSpPr>
        <p:grpSpPr bwMode="auto">
          <a:xfrm>
            <a:off x="428625" y="3286125"/>
            <a:ext cx="8286750" cy="3478213"/>
            <a:chOff x="428596" y="3286124"/>
            <a:chExt cx="8286808" cy="3477875"/>
          </a:xfrm>
        </p:grpSpPr>
        <p:sp>
          <p:nvSpPr>
            <p:cNvPr id="8217" name="직사각형 26"/>
            <p:cNvSpPr>
              <a:spLocks noChangeArrowheads="1"/>
            </p:cNvSpPr>
            <p:nvPr/>
          </p:nvSpPr>
          <p:spPr bwMode="auto">
            <a:xfrm>
              <a:off x="571472" y="3286124"/>
              <a:ext cx="8143932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뼈의 모양에 따라 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로 나뉨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팔 다리를 구성하는 긴 뼈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주로 손발에 있는 작은 뼈들로서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효율적인 힘의 전달을 위해 지렛대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                         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처럼 작용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편평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(flat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날개 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엉치 뼈 등으로 주요장기를 보호하고 관절의 운동을 돕는다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불규칙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(irregular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두개골과 척추에서 볼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성장기가 지나면 뼈는 발육을 멈추지만 코뼈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턱뼈의 일부 등은 평생 동안 자라기도 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일반적으로 혈관이 매우 풍부한 조직이므로 손상을 입었을 때 치유능력이 좋아 원래의 구조 및 강도로 돌아갈 수 있는 확률이 크다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성인이 되어서 성장이 중단된 이후에도 일부는 흡수되면서 다른 한 쪽에서는 새로운 뼈를 생산하는 ‘재형성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(remodelling)’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과정을 끊임없이 겪는다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다시 말해 뼈는 잘 짜인 운동 및 영양프로그램을 통해서 평생 재형성 과정을 유지할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</p:txBody>
        </p:sp>
        <p:pic>
          <p:nvPicPr>
            <p:cNvPr id="8218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335756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9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572027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0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85776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1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14351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2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60007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3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50072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Rectangle 56"/>
          <p:cNvSpPr>
            <a:spLocks noChangeArrowheads="1"/>
          </p:cNvSpPr>
          <p:nvPr/>
        </p:nvSpPr>
        <p:spPr bwMode="auto">
          <a:xfrm>
            <a:off x="0" y="1357313"/>
            <a:ext cx="9144000" cy="5500687"/>
          </a:xfrm>
          <a:prstGeom prst="rect">
            <a:avLst/>
          </a:prstGeom>
          <a:solidFill>
            <a:srgbClr val="E8E8E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35"/>
          <p:cNvGrpSpPr>
            <a:grpSpLocks/>
          </p:cNvGrpSpPr>
          <p:nvPr/>
        </p:nvGrpSpPr>
        <p:grpSpPr bwMode="auto">
          <a:xfrm>
            <a:off x="642938" y="1571625"/>
            <a:ext cx="3205162" cy="571500"/>
            <a:chOff x="646195" y="5423139"/>
            <a:chExt cx="9927258" cy="571507"/>
          </a:xfrm>
        </p:grpSpPr>
        <p:sp>
          <p:nvSpPr>
            <p:cNvPr id="8215" name="TextBox 44"/>
            <p:cNvSpPr txBox="1">
              <a:spLocks noChangeArrowheads="1"/>
            </p:cNvSpPr>
            <p:nvPr/>
          </p:nvSpPr>
          <p:spPr bwMode="auto">
            <a:xfrm>
              <a:off x="646195" y="5423139"/>
              <a:ext cx="9484735" cy="50783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상완골 원위부 내과 골절</a:t>
              </a:r>
              <a:endParaRPr kumimoji="0" lang="en-US" altLang="ko-KR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798618" y="5423139"/>
              <a:ext cx="9774835" cy="571507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A3926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C000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214" name="Picture 2" descr="http://pds27.cafe.daum.net/download.php?grpid=18xNl&amp;fldid=DFcw&amp;dataid=3&amp;fileid=1&amp;regdt=20070210081428&amp;disk=24&amp;grpcode=bonefx&amp;dncnt=N&amp;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2420938"/>
            <a:ext cx="7921625" cy="389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 autoUpdateAnimBg="0"/>
      <p:bldP spid="68" grpId="0" animBg="1" autoUpdateAnimBg="0"/>
      <p:bldP spid="69" grpId="0" animBg="1" autoUpdateAnimBg="0"/>
      <p:bldP spid="70" grpId="0" animBg="1" autoUpdateAnimBg="0"/>
      <p:bldP spid="71" grpId="0" animBg="1" autoUpdateAnimBg="0"/>
      <p:bldP spid="72" grpId="0" animBg="1" autoUpdateAnimBg="0"/>
      <p:bldP spid="73" grpId="0" animBg="1" autoUpdateAnimBg="0"/>
      <p:bldP spid="74" grpId="0" animBg="1" autoUpdateAnimBg="0"/>
      <p:bldP spid="75" grpId="0" animBg="1" autoUpdateAnimBg="0"/>
      <p:bldP spid="7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357938" y="0"/>
            <a:ext cx="26479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bone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800725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grpSp>
        <p:nvGrpSpPr>
          <p:cNvPr id="2" name="그룹 35"/>
          <p:cNvGrpSpPr>
            <a:grpSpLocks/>
          </p:cNvGrpSpPr>
          <p:nvPr/>
        </p:nvGrpSpPr>
        <p:grpSpPr bwMode="auto">
          <a:xfrm>
            <a:off x="571500" y="1643063"/>
            <a:ext cx="7858125" cy="571500"/>
            <a:chOff x="646195" y="5423142"/>
            <a:chExt cx="10358878" cy="571504"/>
          </a:xfrm>
        </p:grpSpPr>
        <p:sp>
          <p:nvSpPr>
            <p:cNvPr id="8230" name="TextBox 16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50783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신체를 지지하고 심장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폐 등의 중요장기를 둘러싸서 보호하는 역할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8198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357188" y="285750"/>
            <a:ext cx="3409950" cy="984250"/>
            <a:chOff x="748" y="3396"/>
            <a:chExt cx="2148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sp>
          <p:nvSpPr>
            <p:cNvPr id="8227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288" y="3621"/>
              <a:ext cx="293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1.</a:t>
              </a:r>
            </a:p>
          </p:txBody>
        </p:sp>
        <p:sp>
          <p:nvSpPr>
            <p:cNvPr id="8229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32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one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  <a:r>
                <a:rPr kumimoji="0" lang="en-US" altLang="ko-KR" sz="3200" b="1">
                  <a:latin typeface="휴먼엑스포" pitchFamily="18" charset="-127"/>
                  <a:ea typeface="휴먼엑스포" pitchFamily="18" charset="-127"/>
                </a:rPr>
                <a:t> </a:t>
              </a:r>
            </a:p>
          </p:txBody>
        </p:sp>
      </p:grpSp>
      <p:grpSp>
        <p:nvGrpSpPr>
          <p:cNvPr id="4" name="그룹 35"/>
          <p:cNvGrpSpPr>
            <a:grpSpLocks/>
          </p:cNvGrpSpPr>
          <p:nvPr/>
        </p:nvGrpSpPr>
        <p:grpSpPr bwMode="auto">
          <a:xfrm>
            <a:off x="571500" y="2428875"/>
            <a:ext cx="7858125" cy="571500"/>
            <a:chOff x="646195" y="5423142"/>
            <a:chExt cx="10358878" cy="571504"/>
          </a:xfrm>
        </p:grpSpPr>
        <p:sp>
          <p:nvSpPr>
            <p:cNvPr id="8224" name="TextBox 38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10358878" cy="45429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b="1">
                  <a:latin typeface="맑은 고딕" pitchFamily="50" charset="-127"/>
                  <a:ea typeface="맑은 고딕" pitchFamily="50" charset="-127"/>
                </a:rPr>
                <a:t>지렛대 역할을 하여 근육의 작용을 돕는다</a:t>
              </a:r>
              <a:r>
                <a:rPr kumimoji="0" lang="en-US" altLang="ko-KR" b="1">
                  <a:latin typeface="맑은 고딕" pitchFamily="50" charset="-127"/>
                  <a:ea typeface="맑은 고딕" pitchFamily="50" charset="-127"/>
                </a:rPr>
                <a:t>.</a:t>
              </a:r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98963" y="5423142"/>
              <a:ext cx="9775013" cy="57150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5"/>
          <p:cNvGrpSpPr>
            <a:grpSpLocks/>
          </p:cNvGrpSpPr>
          <p:nvPr/>
        </p:nvGrpSpPr>
        <p:grpSpPr bwMode="auto">
          <a:xfrm>
            <a:off x="428625" y="3286125"/>
            <a:ext cx="8286750" cy="3478213"/>
            <a:chOff x="428596" y="3286124"/>
            <a:chExt cx="8286808" cy="3477875"/>
          </a:xfrm>
        </p:grpSpPr>
        <p:sp>
          <p:nvSpPr>
            <p:cNvPr id="8217" name="직사각형 26"/>
            <p:cNvSpPr>
              <a:spLocks noChangeArrowheads="1"/>
            </p:cNvSpPr>
            <p:nvPr/>
          </p:nvSpPr>
          <p:spPr bwMode="auto">
            <a:xfrm>
              <a:off x="571472" y="3286124"/>
              <a:ext cx="8143932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뼈의 모양에 따라 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로 나뉨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장골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(long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팔 다리를 구성하는 긴 뼈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-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단골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(short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주로 손발에 있는 작은 뼈들로서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효율적인 힘의 전달을 위해 지렛대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                          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처럼 작용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편평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(flat bone) 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날개 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엉치 뼈 등으로 주요장기를 보호하고 관절의 운동을 돕는다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불규칙 골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(irregular bone)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: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 두개골과 척추에서 볼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성장기가 지나면 뼈는 발육을 멈추지만 코뼈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턱뼈의 일부 등은 평생 동안 자라기도 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일반적으로 혈관이 매우 풍부한 조직이므로 손상을 입었을 때 치유능력이 좋아 원래의 구조 및 강도로 돌아갈 수 있는 확률이 크다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뼈는 성인이 되어서 성장이 중단된 이후에도 일부는 흡수되면서 다른 한 쪽에서는 새로운 뼈를 생산하는 ‘재형성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(remodelling)’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과정을 끊임없이 겪는다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다시 말해 뼈는 잘 짜인 운동 및 영양프로그램을 통해서 평생 재형성 과정을 유지할 수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</p:txBody>
        </p:sp>
        <p:pic>
          <p:nvPicPr>
            <p:cNvPr id="8218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335756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9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572027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0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4857760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1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143512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2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6000768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3" name="Picture 17" descr="red_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596" y="5500721"/>
              <a:ext cx="142876" cy="1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Rectangle 56"/>
          <p:cNvSpPr>
            <a:spLocks noChangeArrowheads="1"/>
          </p:cNvSpPr>
          <p:nvPr/>
        </p:nvSpPr>
        <p:spPr bwMode="auto">
          <a:xfrm>
            <a:off x="0" y="1357313"/>
            <a:ext cx="9144000" cy="5500687"/>
          </a:xfrm>
          <a:prstGeom prst="rect">
            <a:avLst/>
          </a:prstGeom>
          <a:solidFill>
            <a:srgbClr val="E8E8E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ko-KR" altLang="ko-KR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35"/>
          <p:cNvGrpSpPr>
            <a:grpSpLocks/>
          </p:cNvGrpSpPr>
          <p:nvPr/>
        </p:nvGrpSpPr>
        <p:grpSpPr bwMode="auto">
          <a:xfrm>
            <a:off x="642938" y="1571625"/>
            <a:ext cx="3205162" cy="571500"/>
            <a:chOff x="646195" y="5423139"/>
            <a:chExt cx="9927258" cy="571507"/>
          </a:xfrm>
        </p:grpSpPr>
        <p:sp>
          <p:nvSpPr>
            <p:cNvPr id="8215" name="TextBox 44"/>
            <p:cNvSpPr txBox="1">
              <a:spLocks noChangeArrowheads="1"/>
            </p:cNvSpPr>
            <p:nvPr/>
          </p:nvSpPr>
          <p:spPr bwMode="auto">
            <a:xfrm>
              <a:off x="646195" y="5423139"/>
              <a:ext cx="9484735" cy="467506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하지의 전위골절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798618" y="5423139"/>
              <a:ext cx="9774835" cy="571507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A3926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AA3926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AA3926">
              <a:alpha val="7411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FF00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AA3926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C000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4818" name="Picture 2" descr="C:\Users\J\Pictures\전위골절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428868"/>
            <a:ext cx="2600325" cy="3971925"/>
          </a:xfrm>
          <a:prstGeom prst="rect">
            <a:avLst/>
          </a:prstGeom>
          <a:noFill/>
        </p:spPr>
      </p:pic>
      <p:grpSp>
        <p:nvGrpSpPr>
          <p:cNvPr id="41" name="그룹 35"/>
          <p:cNvGrpSpPr>
            <a:grpSpLocks/>
          </p:cNvGrpSpPr>
          <p:nvPr/>
        </p:nvGrpSpPr>
        <p:grpSpPr bwMode="auto">
          <a:xfrm>
            <a:off x="4581548" y="1957418"/>
            <a:ext cx="3205162" cy="571500"/>
            <a:chOff x="646195" y="5423139"/>
            <a:chExt cx="9927258" cy="571507"/>
          </a:xfrm>
        </p:grpSpPr>
        <p:sp>
          <p:nvSpPr>
            <p:cNvPr id="43" name="TextBox 44"/>
            <p:cNvSpPr txBox="1">
              <a:spLocks noChangeArrowheads="1"/>
            </p:cNvSpPr>
            <p:nvPr/>
          </p:nvSpPr>
          <p:spPr bwMode="auto">
            <a:xfrm>
              <a:off x="646195" y="5423139"/>
              <a:ext cx="9484735" cy="467506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 err="1" smtClean="0">
                  <a:latin typeface="휴먼엑스포" pitchFamily="18" charset="-127"/>
                  <a:ea typeface="휴먼엑스포" pitchFamily="18" charset="-127"/>
                </a:rPr>
                <a:t>상완골</a:t>
              </a: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 골절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798618" y="5423139"/>
              <a:ext cx="9774835" cy="571507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4820" name="Picture 4" descr="골절의 종류에 대해 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81074" y="3000372"/>
            <a:ext cx="2662730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 autoUpdateAnimBg="0"/>
      <p:bldP spid="68" grpId="0" animBg="1" autoUpdateAnimBg="0"/>
      <p:bldP spid="69" grpId="0" animBg="1" autoUpdateAnimBg="0"/>
      <p:bldP spid="70" grpId="0" animBg="1" autoUpdateAnimBg="0"/>
      <p:bldP spid="71" grpId="0" animBg="1" autoUpdateAnimBg="0"/>
      <p:bldP spid="72" grpId="0" animBg="1" autoUpdateAnimBg="0"/>
      <p:bldP spid="73" grpId="0" animBg="1" autoUpdateAnimBg="0"/>
      <p:bldP spid="74" grpId="0" animBg="1" autoUpdateAnimBg="0"/>
      <p:bldP spid="75" grpId="0" animBg="1" autoUpdateAnimBg="0"/>
      <p:bldP spid="7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577975"/>
            <a:ext cx="28575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357688" y="0"/>
            <a:ext cx="4865687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Cartilage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9221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454025" y="357188"/>
            <a:ext cx="4640263" cy="984250"/>
            <a:chOff x="748" y="1117"/>
            <a:chExt cx="2923" cy="620"/>
          </a:xfrm>
        </p:grpSpPr>
        <p:sp>
          <p:nvSpPr>
            <p:cNvPr id="33" name="Oval 48"/>
            <p:cNvSpPr>
              <a:spLocks noChangeArrowheads="1"/>
            </p:cNvSpPr>
            <p:nvPr/>
          </p:nvSpPr>
          <p:spPr bwMode="auto">
            <a:xfrm>
              <a:off x="1160" y="1194"/>
              <a:ext cx="453" cy="453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9254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1310" y="1352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4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C</a:t>
              </a:r>
              <a:endParaRPr lang="ko-KR" altLang="en-US" sz="40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8" name="Text Box 50"/>
            <p:cNvSpPr txBox="1">
              <a:spLocks noChangeArrowheads="1"/>
            </p:cNvSpPr>
            <p:nvPr/>
          </p:nvSpPr>
          <p:spPr bwMode="auto">
            <a:xfrm>
              <a:off x="748" y="1117"/>
              <a:ext cx="471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2</a:t>
              </a:r>
              <a:r>
                <a:rPr kumimoji="0" lang="en-US" altLang="ko-KR" sz="4800" b="1" dirty="0"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9256" name="Text Box 51"/>
            <p:cNvSpPr txBox="1">
              <a:spLocks noChangeArrowheads="1"/>
            </p:cNvSpPr>
            <p:nvPr/>
          </p:nvSpPr>
          <p:spPr bwMode="auto">
            <a:xfrm>
              <a:off x="1568" y="1330"/>
              <a:ext cx="2103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artilage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연골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grpSp>
        <p:nvGrpSpPr>
          <p:cNvPr id="3" name="그룹 50"/>
          <p:cNvGrpSpPr>
            <a:grpSpLocks/>
          </p:cNvGrpSpPr>
          <p:nvPr/>
        </p:nvGrpSpPr>
        <p:grpSpPr bwMode="auto">
          <a:xfrm>
            <a:off x="500063" y="1857375"/>
            <a:ext cx="8143875" cy="3786188"/>
            <a:chOff x="500034" y="1857364"/>
            <a:chExt cx="8143932" cy="3785652"/>
          </a:xfrm>
        </p:grpSpPr>
        <p:sp>
          <p:nvSpPr>
            <p:cNvPr id="9234" name="직사각형 26"/>
            <p:cNvSpPr>
              <a:spLocks noChangeArrowheads="1"/>
            </p:cNvSpPr>
            <p:nvPr/>
          </p:nvSpPr>
          <p:spPr bwMode="auto">
            <a:xfrm>
              <a:off x="642910" y="1857364"/>
              <a:ext cx="8001056" cy="3785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연골세포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(chondrocyte)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들이 기질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(matrix)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안에 분포해 있는 구조를 지닌다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</a:t>
              </a: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연골의 기질은 약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80%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가 수분이고 많은 양의 교원질 섬유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(collagen fiber)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를 함유하여 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완충역할에 적합한 구조를 지니고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하지만 노화현상에 의해 연골 안의 수분이 줄어들면 완충작용이 점점 감소하게 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연골조직에는 혈관이 없어서 상처를 입었을 때 치료가 잘 되지 않으므로 나이가 들어 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연골에 생긴 상처는 운동수행능력을 현저히 떨어뜨리게 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연골은 비록 재생능력은 없지만 약간의 적응력이 있어서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운동으로 인해 연골세포의 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크기가 증가하고 연골 층 전체가 약간 두꺼워져 기계적인 강도가 증가하게 된다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 </a:t>
              </a: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연구에 의하면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10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분 정도의 준비운동을 통해 연골의 수분함량이 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13% </a:t>
              </a: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까지도 증가하여 </a:t>
              </a:r>
              <a:endParaRPr kumimoji="0" lang="en-US" altLang="ko-KR" sz="150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1200"/>
                </a:spcBef>
              </a:pPr>
              <a:r>
                <a:rPr kumimoji="0" lang="ko-KR" altLang="en-US" sz="1500">
                  <a:latin typeface="휴먼엑스포" pitchFamily="18" charset="-127"/>
                  <a:ea typeface="휴먼엑스포" pitchFamily="18" charset="-127"/>
                </a:rPr>
                <a:t>완충능력이 좋아지는 것으로 알려져 있다</a:t>
              </a:r>
              <a:r>
                <a:rPr kumimoji="0" lang="en-US" altLang="ko-KR" sz="1500">
                  <a:latin typeface="휴먼엑스포" pitchFamily="18" charset="-127"/>
                  <a:ea typeface="휴먼엑스포" pitchFamily="18" charset="-127"/>
                </a:rPr>
                <a:t>.</a:t>
              </a:r>
            </a:p>
          </p:txBody>
        </p:sp>
        <p:sp>
          <p:nvSpPr>
            <p:cNvPr id="43" name="타원 42"/>
            <p:cNvSpPr/>
            <p:nvPr/>
          </p:nvSpPr>
          <p:spPr>
            <a:xfrm>
              <a:off x="500034" y="1928802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500034" y="2285992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>
              <a:off x="500034" y="3071810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500034" y="3429000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500034" y="4214818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500034" y="5000636"/>
              <a:ext cx="142876" cy="14287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FF99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chemeClr val="accent6">
              <a:lumMod val="75000"/>
              <a:alpha val="4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chemeClr val="accent6">
              <a:lumMod val="75000"/>
              <a:alpha val="7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chemeClr val="accent6">
              <a:lumMod val="75000"/>
              <a:alpha val="5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6786563" y="857250"/>
            <a:ext cx="963612" cy="623888"/>
          </a:xfrm>
          <a:prstGeom prst="rect">
            <a:avLst/>
          </a:prstGeom>
          <a:solidFill>
            <a:srgbClr val="FF99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99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FF9900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DCA61E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DCA61E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286500" y="17002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357688" y="0"/>
            <a:ext cx="4865687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Cartilage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0246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024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454025" y="357188"/>
            <a:ext cx="4640263" cy="984250"/>
            <a:chOff x="748" y="1117"/>
            <a:chExt cx="2923" cy="620"/>
          </a:xfrm>
        </p:grpSpPr>
        <p:sp>
          <p:nvSpPr>
            <p:cNvPr id="33" name="Oval 48"/>
            <p:cNvSpPr>
              <a:spLocks noChangeArrowheads="1"/>
            </p:cNvSpPr>
            <p:nvPr/>
          </p:nvSpPr>
          <p:spPr bwMode="auto">
            <a:xfrm>
              <a:off x="1160" y="1194"/>
              <a:ext cx="453" cy="453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10260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1310" y="1352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4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C</a:t>
              </a:r>
              <a:endParaRPr lang="ko-KR" altLang="en-US" sz="40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8" name="Text Box 50"/>
            <p:cNvSpPr txBox="1">
              <a:spLocks noChangeArrowheads="1"/>
            </p:cNvSpPr>
            <p:nvPr/>
          </p:nvSpPr>
          <p:spPr bwMode="auto">
            <a:xfrm>
              <a:off x="748" y="1117"/>
              <a:ext cx="471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2</a:t>
              </a:r>
              <a:r>
                <a:rPr kumimoji="0" lang="en-US" altLang="ko-KR" sz="4800" b="1" dirty="0"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10262" name="Text Box 51"/>
            <p:cNvSpPr txBox="1">
              <a:spLocks noChangeArrowheads="1"/>
            </p:cNvSpPr>
            <p:nvPr/>
          </p:nvSpPr>
          <p:spPr bwMode="auto">
            <a:xfrm>
              <a:off x="1568" y="1330"/>
              <a:ext cx="2103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artilage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연골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FF99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chemeClr val="accent6">
              <a:lumMod val="75000"/>
              <a:alpha val="4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chemeClr val="accent6">
              <a:lumMod val="75000"/>
              <a:alpha val="7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chemeClr val="accent6">
              <a:lumMod val="75000"/>
              <a:alpha val="5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6786563" y="857250"/>
            <a:ext cx="963612" cy="623888"/>
          </a:xfrm>
          <a:prstGeom prst="rect">
            <a:avLst/>
          </a:prstGeom>
          <a:solidFill>
            <a:srgbClr val="FF990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99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FF9900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DCA61E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DCA61E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5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6" name="Picture 1" descr="C:\Users\J\Pictures\반월상연골판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1714488"/>
            <a:ext cx="6090261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6000750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038600" y="0"/>
            <a:ext cx="5176838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Ligament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1269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12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509588" y="428625"/>
            <a:ext cx="4759325" cy="984250"/>
            <a:chOff x="748" y="1718"/>
            <a:chExt cx="2998" cy="620"/>
          </a:xfrm>
        </p:grpSpPr>
        <p:sp>
          <p:nvSpPr>
            <p:cNvPr id="22" name="Oval 64"/>
            <p:cNvSpPr>
              <a:spLocks noChangeArrowheads="1"/>
            </p:cNvSpPr>
            <p:nvPr/>
          </p:nvSpPr>
          <p:spPr bwMode="auto">
            <a:xfrm>
              <a:off x="1160" y="1795"/>
              <a:ext cx="453" cy="453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Aft>
                  <a:spcPts val="0"/>
                </a:spcAft>
                <a:defRPr/>
              </a:pPr>
              <a:endParaRPr kumimoji="0" lang="ko-KR" altLang="ko-KR" b="1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  <p:sp>
          <p:nvSpPr>
            <p:cNvPr id="11305" name="WordArt 65"/>
            <p:cNvSpPr>
              <a:spLocks noChangeArrowheads="1" noChangeShapeType="1" noTextEdit="1"/>
            </p:cNvSpPr>
            <p:nvPr/>
          </p:nvSpPr>
          <p:spPr bwMode="auto">
            <a:xfrm>
              <a:off x="1310" y="1953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L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66"/>
            <p:cNvSpPr txBox="1">
              <a:spLocks noChangeArrowheads="1"/>
            </p:cNvSpPr>
            <p:nvPr/>
          </p:nvSpPr>
          <p:spPr bwMode="auto">
            <a:xfrm>
              <a:off x="748" y="1718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3.</a:t>
              </a:r>
            </a:p>
          </p:txBody>
        </p:sp>
        <p:sp>
          <p:nvSpPr>
            <p:cNvPr id="11307" name="Text Box 67"/>
            <p:cNvSpPr txBox="1">
              <a:spLocks noChangeArrowheads="1"/>
            </p:cNvSpPr>
            <p:nvPr/>
          </p:nvSpPr>
          <p:spPr bwMode="auto">
            <a:xfrm>
              <a:off x="1568" y="1931"/>
              <a:ext cx="217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igament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인대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grpSp>
        <p:nvGrpSpPr>
          <p:cNvPr id="3" name="그룹 35"/>
          <p:cNvGrpSpPr>
            <a:grpSpLocks/>
          </p:cNvGrpSpPr>
          <p:nvPr/>
        </p:nvGrpSpPr>
        <p:grpSpPr bwMode="auto">
          <a:xfrm>
            <a:off x="571527" y="1643050"/>
            <a:ext cx="7929563" cy="571500"/>
            <a:chOff x="646195" y="5423142"/>
            <a:chExt cx="9927258" cy="571504"/>
          </a:xfrm>
        </p:grpSpPr>
        <p:sp>
          <p:nvSpPr>
            <p:cNvPr id="11302" name="TextBox 27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9484736" cy="467500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뼈와 뼈를 연결하여 관절의 안정성을 유지하는 구조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97240" y="5423142"/>
              <a:ext cx="9776213" cy="571504"/>
            </a:xfrm>
            <a:prstGeom prst="roundRect">
              <a:avLst/>
            </a:prstGeom>
            <a:noFill/>
            <a:ln w="762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35"/>
          <p:cNvGrpSpPr>
            <a:grpSpLocks/>
          </p:cNvGrpSpPr>
          <p:nvPr/>
        </p:nvGrpSpPr>
        <p:grpSpPr bwMode="auto">
          <a:xfrm>
            <a:off x="571527" y="2428862"/>
            <a:ext cx="7929563" cy="571500"/>
            <a:chOff x="646195" y="5423142"/>
            <a:chExt cx="9927258" cy="571504"/>
          </a:xfrm>
        </p:grpSpPr>
        <p:sp>
          <p:nvSpPr>
            <p:cNvPr id="11300" name="TextBox 33"/>
            <p:cNvSpPr txBox="1">
              <a:spLocks noChangeArrowheads="1"/>
            </p:cNvSpPr>
            <p:nvPr/>
          </p:nvSpPr>
          <p:spPr bwMode="auto">
            <a:xfrm>
              <a:off x="646195" y="5423142"/>
              <a:ext cx="9484736" cy="467500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>
                  <a:latin typeface="휴먼엑스포" pitchFamily="18" charset="-127"/>
                  <a:ea typeface="휴먼엑스포" pitchFamily="18" charset="-127"/>
                </a:rPr>
                <a:t>인대가 손상을 받았을 때 치유능력은 혈액공급 여부에 달려있다</a:t>
              </a:r>
              <a:r>
                <a:rPr kumimoji="0" lang="en-US" altLang="ko-KR">
                  <a:latin typeface="휴먼엑스포" pitchFamily="18" charset="-127"/>
                  <a:ea typeface="휴먼엑스포" pitchFamily="18" charset="-127"/>
                </a:rPr>
                <a:t>.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97240" y="5423142"/>
              <a:ext cx="9776213" cy="571504"/>
            </a:xfrm>
            <a:prstGeom prst="roundRect">
              <a:avLst/>
            </a:prstGeom>
            <a:noFill/>
            <a:ln w="762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1"/>
          <p:cNvGrpSpPr>
            <a:grpSpLocks/>
          </p:cNvGrpSpPr>
          <p:nvPr/>
        </p:nvGrpSpPr>
        <p:grpSpPr bwMode="auto">
          <a:xfrm>
            <a:off x="214282" y="3143247"/>
            <a:ext cx="8643969" cy="3317351"/>
            <a:chOff x="577473" y="3430833"/>
            <a:chExt cx="8280807" cy="3031133"/>
          </a:xfrm>
        </p:grpSpPr>
        <p:sp>
          <p:nvSpPr>
            <p:cNvPr id="11284" name="직사각형 36"/>
            <p:cNvSpPr>
              <a:spLocks noChangeArrowheads="1"/>
            </p:cNvSpPr>
            <p:nvPr/>
          </p:nvSpPr>
          <p:spPr bwMode="auto">
            <a:xfrm>
              <a:off x="785759" y="3430833"/>
              <a:ext cx="8072521" cy="3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연부조직으로서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단단한 뼈를 지지하는 인대는 여러 가지 힘에 견딜 수 있어야 하기 때문에 </a:t>
              </a: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섬유조직들이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평행으로 배열하여 매우 밀집된 구조를 지닌다</a:t>
              </a:r>
              <a:r>
                <a:rPr kumimoji="0" lang="en-US" altLang="ko-KR" dirty="0" smtClean="0">
                  <a:latin typeface="휴먼엑스포" pitchFamily="18" charset="-127"/>
                  <a:ea typeface="휴먼엑스포" pitchFamily="18" charset="-127"/>
                </a:rPr>
                <a:t>.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  <a:p>
              <a:pPr>
                <a:spcBef>
                  <a:spcPts val="600"/>
                </a:spcBef>
              </a:pP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무릎의 내측 </a:t>
              </a:r>
              <a:r>
                <a:rPr kumimoji="0" lang="ko-KR" altLang="en-US" dirty="0" err="1">
                  <a:latin typeface="휴먼엑스포" pitchFamily="18" charset="-127"/>
                  <a:ea typeface="휴먼엑스포" pitchFamily="18" charset="-127"/>
                </a:rPr>
                <a:t>측부인대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(MCL : medial collateral ligament)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같은 인대가 끊어진 경우는 수술 </a:t>
              </a: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없이도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치유가 가능하지만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전방십자인대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(ACL : anterior </a:t>
              </a:r>
              <a:r>
                <a:rPr kumimoji="0" lang="en-US" altLang="ko-KR" dirty="0" err="1">
                  <a:latin typeface="휴먼엑스포" pitchFamily="18" charset="-127"/>
                  <a:ea typeface="휴먼엑스포" pitchFamily="18" charset="-127"/>
                </a:rPr>
                <a:t>cruciate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 ligament)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와 같이 </a:t>
              </a: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혈액공급이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원활하지 않은 인대의 손상은 자연치유를 기대하기가 어렵고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결국 수술을 받아야 하는 </a:t>
              </a:r>
              <a:r>
                <a:rPr kumimoji="0" lang="ko-KR" altLang="en-US" dirty="0" smtClean="0">
                  <a:latin typeface="휴먼엑스포" pitchFamily="18" charset="-127"/>
                  <a:ea typeface="휴먼엑스포" pitchFamily="18" charset="-127"/>
                </a:rPr>
                <a:t>경우가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많다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운동 중 가장 손상빈도가 높은 인대는 발목을 겹질리며 많이 다치는 외측 </a:t>
              </a:r>
              <a:r>
                <a:rPr kumimoji="0" lang="ko-KR" altLang="en-US" dirty="0" err="1" smtClean="0">
                  <a:latin typeface="휴먼엑스포" pitchFamily="18" charset="-127"/>
                  <a:ea typeface="휴먼엑스포" pitchFamily="18" charset="-127"/>
                </a:rPr>
                <a:t>전거비인대</a:t>
              </a:r>
              <a:r>
                <a:rPr kumimoji="0" lang="en-US" altLang="ko-KR" dirty="0" smtClean="0">
                  <a:latin typeface="휴먼엑스포" pitchFamily="18" charset="-127"/>
                  <a:ea typeface="휴먼엑스포" pitchFamily="18" charset="-127"/>
                </a:rPr>
                <a:t>(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anterior </a:t>
              </a:r>
              <a:r>
                <a:rPr kumimoji="0" lang="en-US" altLang="ko-KR" dirty="0" err="1">
                  <a:latin typeface="휴먼엑스포" pitchFamily="18" charset="-127"/>
                  <a:ea typeface="휴먼엑스포" pitchFamily="18" charset="-127"/>
                </a:rPr>
                <a:t>talofibular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 ligament)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와 스키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, </a:t>
              </a:r>
              <a:r>
                <a:rPr kumimoji="0" lang="ko-KR" altLang="en-US" dirty="0">
                  <a:latin typeface="휴먼엑스포" pitchFamily="18" charset="-127"/>
                  <a:ea typeface="휴먼엑스포" pitchFamily="18" charset="-127"/>
                </a:rPr>
                <a:t>농구 중 많이 다치는 무릎의 전방십자인대이다</a:t>
              </a:r>
              <a:r>
                <a:rPr kumimoji="0" lang="en-US" altLang="ko-KR" dirty="0">
                  <a:latin typeface="휴먼엑스포" pitchFamily="18" charset="-127"/>
                  <a:ea typeface="휴먼엑스포" pitchFamily="18" charset="-127"/>
                </a:rPr>
                <a:t>.</a:t>
              </a:r>
            </a:p>
            <a:p>
              <a:pPr>
                <a:spcBef>
                  <a:spcPts val="600"/>
                </a:spcBef>
              </a:pPr>
              <a:endParaRPr kumimoji="0" lang="en-US" altLang="ko-KR" sz="1400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577473" y="3502261"/>
              <a:ext cx="142876" cy="1428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577473" y="4071941"/>
              <a:ext cx="142876" cy="1428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577473" y="4716498"/>
              <a:ext cx="142876" cy="1428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577473" y="5287914"/>
              <a:ext cx="142876" cy="1428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FFC000">
              <a:alpha val="4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E7E339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FFC000">
              <a:alpha val="6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ACA810">
              <a:alpha val="5568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ACA81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FFFF00">
              <a:alpha val="3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FFC000">
              <a:alpha val="4196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C00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36" grpId="0" animBg="1"/>
      <p:bldP spid="43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580063" y="1773238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038600" y="0"/>
            <a:ext cx="5176838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Ligament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2293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22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509588" y="428625"/>
            <a:ext cx="4759325" cy="984250"/>
            <a:chOff x="748" y="1718"/>
            <a:chExt cx="2998" cy="620"/>
          </a:xfrm>
        </p:grpSpPr>
        <p:sp>
          <p:nvSpPr>
            <p:cNvPr id="22" name="Oval 64"/>
            <p:cNvSpPr>
              <a:spLocks noChangeArrowheads="1"/>
            </p:cNvSpPr>
            <p:nvPr/>
          </p:nvSpPr>
          <p:spPr bwMode="auto">
            <a:xfrm>
              <a:off x="1160" y="1795"/>
              <a:ext cx="453" cy="453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Aft>
                  <a:spcPts val="0"/>
                </a:spcAft>
                <a:defRPr/>
              </a:pPr>
              <a:endParaRPr kumimoji="0" lang="ko-KR" altLang="ko-KR" b="1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  <p:sp>
          <p:nvSpPr>
            <p:cNvPr id="12306" name="WordArt 65"/>
            <p:cNvSpPr>
              <a:spLocks noChangeArrowheads="1" noChangeShapeType="1" noTextEdit="1"/>
            </p:cNvSpPr>
            <p:nvPr/>
          </p:nvSpPr>
          <p:spPr bwMode="auto">
            <a:xfrm>
              <a:off x="1310" y="1953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L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4" name="Text Box 66"/>
            <p:cNvSpPr txBox="1">
              <a:spLocks noChangeArrowheads="1"/>
            </p:cNvSpPr>
            <p:nvPr/>
          </p:nvSpPr>
          <p:spPr bwMode="auto">
            <a:xfrm>
              <a:off x="748" y="1718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3.</a:t>
              </a:r>
            </a:p>
          </p:txBody>
        </p:sp>
        <p:sp>
          <p:nvSpPr>
            <p:cNvPr id="12308" name="Text Box 67"/>
            <p:cNvSpPr txBox="1">
              <a:spLocks noChangeArrowheads="1"/>
            </p:cNvSpPr>
            <p:nvPr/>
          </p:nvSpPr>
          <p:spPr bwMode="auto">
            <a:xfrm>
              <a:off x="1568" y="1931"/>
              <a:ext cx="217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igament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인대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FFC000">
              <a:alpha val="4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E7E339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FFC000">
              <a:alpha val="6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ACA810">
              <a:alpha val="5568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ACA81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FFC000">
              <a:alpha val="4196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FFC00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304" name="Picture 2" descr="http://imgnews.naver.com/image/020/2006/04/17/200604170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773238"/>
            <a:ext cx="3529012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36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5340350" y="0"/>
            <a:ext cx="401796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Tendon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3317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477838" y="428625"/>
            <a:ext cx="3884612" cy="984250"/>
            <a:chOff x="748" y="3396"/>
            <a:chExt cx="2447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j-lt"/>
                <a:ea typeface="-윤고딕340" pitchFamily="18" charset="-127"/>
              </a:endParaRPr>
            </a:p>
          </p:txBody>
        </p:sp>
        <p:sp>
          <p:nvSpPr>
            <p:cNvPr id="13348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lt"/>
                  <a:ea typeface="+mj-lt"/>
                  <a:cs typeface="+mj-lt"/>
                </a:rPr>
                <a:t>T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lt"/>
                <a:ea typeface="+mj-lt"/>
                <a:cs typeface="+mj-lt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j-lt"/>
                  <a:ea typeface="-윤고딕340" pitchFamily="18" charset="-127"/>
                </a:rPr>
                <a:t>4.</a:t>
              </a:r>
            </a:p>
          </p:txBody>
        </p:sp>
        <p:sp>
          <p:nvSpPr>
            <p:cNvPr id="13350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627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endon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건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grpSp>
        <p:nvGrpSpPr>
          <p:cNvPr id="3" name="그룹 18"/>
          <p:cNvGrpSpPr>
            <a:grpSpLocks/>
          </p:cNvGrpSpPr>
          <p:nvPr/>
        </p:nvGrpSpPr>
        <p:grpSpPr bwMode="auto">
          <a:xfrm>
            <a:off x="428596" y="1785926"/>
            <a:ext cx="8143875" cy="4616648"/>
            <a:chOff x="500034" y="1857364"/>
            <a:chExt cx="8143932" cy="4616775"/>
          </a:xfrm>
        </p:grpSpPr>
        <p:grpSp>
          <p:nvGrpSpPr>
            <p:cNvPr id="13330" name="그룹 50"/>
            <p:cNvGrpSpPr>
              <a:grpSpLocks/>
            </p:cNvGrpSpPr>
            <p:nvPr/>
          </p:nvGrpSpPr>
          <p:grpSpPr bwMode="auto">
            <a:xfrm>
              <a:off x="500034" y="1857364"/>
              <a:ext cx="8143932" cy="4616775"/>
              <a:chOff x="500034" y="1857364"/>
              <a:chExt cx="8143932" cy="4616775"/>
            </a:xfrm>
          </p:grpSpPr>
          <p:sp>
            <p:nvSpPr>
              <p:cNvPr id="13343" name="직사각형 26"/>
              <p:cNvSpPr>
                <a:spLocks noChangeArrowheads="1"/>
              </p:cNvSpPr>
              <p:nvPr/>
            </p:nvSpPr>
            <p:spPr bwMode="auto">
              <a:xfrm>
                <a:off x="642910" y="1857364"/>
                <a:ext cx="8001056" cy="4616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힘줄은 </a:t>
                </a:r>
                <a:r>
                  <a:rPr kumimoji="0" lang="ko-KR" altLang="en-US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근육을 뼈에 부착시키는 구조물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로서</a:t>
                </a:r>
                <a:r>
                  <a:rPr kumimoji="0" lang="ko-KR" altLang="en-US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 강한 장력</a:t>
                </a:r>
                <a:r>
                  <a:rPr kumimoji="0" lang="en-US" altLang="ko-KR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(pulling stress)</a:t>
                </a:r>
                <a:r>
                  <a:rPr kumimoji="0" lang="ko-KR" altLang="en-US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에 견디도록 </a:t>
                </a:r>
                <a:r>
                  <a:rPr kumimoji="0" lang="ko-KR" altLang="en-US" sz="2400" dirty="0" smtClean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인대와 매우 </a:t>
                </a:r>
                <a:r>
                  <a:rPr kumimoji="0" lang="ko-KR" altLang="en-US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비슷한 구조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로 되어있다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400" dirty="0">
                    <a:solidFill>
                      <a:srgbClr val="00B050"/>
                    </a:solidFill>
                    <a:latin typeface="휴먼엑스포" pitchFamily="18" charset="-127"/>
                    <a:ea typeface="휴먼엑스포" pitchFamily="18" charset="-127"/>
                  </a:rPr>
                  <a:t>유연성을 지닌 조직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이지만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탄성섬유의 함량은 약 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10%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로서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휴지기 길이의 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10%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정도의 </a:t>
                </a:r>
                <a:r>
                  <a:rPr kumimoji="0" lang="ko-KR" altLang="en-US" sz="2400" dirty="0" smtClean="0">
                    <a:latin typeface="휴먼엑스포" pitchFamily="18" charset="-127"/>
                    <a:ea typeface="휴먼엑스포" pitchFamily="18" charset="-127"/>
                  </a:rPr>
                  <a:t>신장이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가능하다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400" dirty="0" smtClean="0">
                    <a:latin typeface="휴먼엑스포" pitchFamily="18" charset="-127"/>
                    <a:ea typeface="휴먼엑스포" pitchFamily="18" charset="-127"/>
                  </a:rPr>
                  <a:t>평소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운동에 의해서 힘줄이 여러 가지 자극에 익숙해 있다면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같은 힘에 대해서 손상을 </a:t>
                </a:r>
                <a:r>
                  <a:rPr kumimoji="0" lang="ko-KR" altLang="en-US" sz="2400" dirty="0" smtClean="0">
                    <a:latin typeface="휴먼엑스포" pitchFamily="18" charset="-127"/>
                    <a:ea typeface="휴먼엑스포" pitchFamily="18" charset="-127"/>
                  </a:rPr>
                  <a:t>덜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받을 수 있을 것이다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반면 나이에 의한 노화현상은 힘줄의 탄력에 큰 영향을 미쳐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, 30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세가 넘어가면서 힘줄의 </a:t>
                </a:r>
                <a:r>
                  <a:rPr kumimoji="0" lang="ko-KR" altLang="en-US" sz="2400" dirty="0" smtClean="0">
                    <a:latin typeface="휴먼엑스포" pitchFamily="18" charset="-127"/>
                    <a:ea typeface="휴먼엑스포" pitchFamily="18" charset="-127"/>
                  </a:rPr>
                  <a:t>강도와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유연성은 </a:t>
                </a:r>
                <a:r>
                  <a:rPr kumimoji="0" lang="en-US" altLang="ko-KR" sz="2400" dirty="0">
                    <a:latin typeface="휴먼엑스포" pitchFamily="18" charset="-127"/>
                    <a:ea typeface="휴먼엑스포" pitchFamily="18" charset="-127"/>
                  </a:rPr>
                  <a:t>20% </a:t>
                </a:r>
                <a:r>
                  <a:rPr kumimoji="0" lang="ko-KR" altLang="en-US" sz="2400" dirty="0">
                    <a:latin typeface="휴먼엑스포" pitchFamily="18" charset="-127"/>
                    <a:ea typeface="휴먼엑스포" pitchFamily="18" charset="-127"/>
                  </a:rPr>
                  <a:t>까지도 떨어지게 되므로 적절한 운동으로 막거나 지연시킬 수 있다</a:t>
                </a:r>
                <a:r>
                  <a:rPr kumimoji="0" lang="en-US" altLang="ko-KR" sz="2400" dirty="0" smtClean="0">
                    <a:latin typeface="휴먼엑스포" pitchFamily="18" charset="-127"/>
                    <a:ea typeface="휴먼엑스포" pitchFamily="18" charset="-127"/>
                  </a:rPr>
                  <a:t>.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500034" y="2000248"/>
                <a:ext cx="142876" cy="14287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500034" y="3286156"/>
              <a:ext cx="142876" cy="14287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500034" y="4143436"/>
              <a:ext cx="142876" cy="14287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500034" y="5000716"/>
              <a:ext cx="142876" cy="14287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863D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59508">
              <a:alpha val="5529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B050">
              <a:alpha val="8117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00B050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863D">
              <a:alpha val="4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chemeClr val="accent3">
              <a:lumMod val="50000"/>
              <a:alpha val="2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B050">
              <a:alpha val="1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00B050">
              <a:alpha val="3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00B05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649413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5340350" y="0"/>
            <a:ext cx="401796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Tendon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4341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477838" y="428625"/>
            <a:ext cx="3884612" cy="984250"/>
            <a:chOff x="748" y="3396"/>
            <a:chExt cx="2447" cy="620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j-lt"/>
                <a:ea typeface="-윤고딕340" pitchFamily="18" charset="-127"/>
              </a:endParaRPr>
            </a:p>
          </p:txBody>
        </p:sp>
        <p:sp>
          <p:nvSpPr>
            <p:cNvPr id="14355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lt"/>
                  <a:ea typeface="+mj-lt"/>
                  <a:cs typeface="+mj-lt"/>
                </a:rPr>
                <a:t>T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lt"/>
                <a:ea typeface="+mj-lt"/>
                <a:cs typeface="+mj-lt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j-lt"/>
                  <a:ea typeface="-윤고딕340" pitchFamily="18" charset="-127"/>
                </a:rPr>
                <a:t>4.</a:t>
              </a:r>
            </a:p>
          </p:txBody>
        </p:sp>
        <p:sp>
          <p:nvSpPr>
            <p:cNvPr id="14357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627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endon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건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863D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59508">
              <a:alpha val="5529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B050">
              <a:alpha val="8117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00B050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863D">
              <a:alpha val="4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chemeClr val="accent3">
              <a:lumMod val="50000"/>
              <a:alpha val="2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B050">
              <a:alpha val="1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00B050">
              <a:alpha val="3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00B05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353" name="Picture 2" descr="http://cafefiles.naver.net/20110126_285/spinal2004_1296021882730bI6Lt_jpg/%B9%DF3_spinal2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989138"/>
            <a:ext cx="3455987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720850"/>
            <a:ext cx="28575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019800" y="0"/>
            <a:ext cx="28384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Joint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5365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21"/>
          <p:cNvGrpSpPr>
            <a:grpSpLocks/>
          </p:cNvGrpSpPr>
          <p:nvPr/>
        </p:nvGrpSpPr>
        <p:grpSpPr bwMode="auto">
          <a:xfrm>
            <a:off x="0" y="1901692"/>
            <a:ext cx="9501222" cy="4555093"/>
            <a:chOff x="500034" y="1857364"/>
            <a:chExt cx="8143932" cy="4554446"/>
          </a:xfrm>
        </p:grpSpPr>
        <p:grpSp>
          <p:nvGrpSpPr>
            <p:cNvPr id="15382" name="그룹 50"/>
            <p:cNvGrpSpPr>
              <a:grpSpLocks/>
            </p:cNvGrpSpPr>
            <p:nvPr/>
          </p:nvGrpSpPr>
          <p:grpSpPr bwMode="auto">
            <a:xfrm>
              <a:off x="500034" y="1857364"/>
              <a:ext cx="8143932" cy="4554446"/>
              <a:chOff x="500034" y="1857364"/>
              <a:chExt cx="8143932" cy="4554446"/>
            </a:xfrm>
          </p:grpSpPr>
          <p:sp>
            <p:nvSpPr>
              <p:cNvPr id="15392" name="직사각형 26"/>
              <p:cNvSpPr>
                <a:spLocks noChangeArrowheads="1"/>
              </p:cNvSpPr>
              <p:nvPr/>
            </p:nvSpPr>
            <p:spPr bwMode="auto">
              <a:xfrm>
                <a:off x="642910" y="1857364"/>
                <a:ext cx="8001056" cy="4554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관절 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: 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뼈와 뼈가 맞닿는 부분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을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말하며 신체동작을 일으키는 기본구조 </a:t>
                </a:r>
                <a:endParaRPr kumimoji="0" lang="en-US" altLang="ko-KR" sz="22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 err="1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활막관절낭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(synovial cavity) 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: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 주머니를 형성하여 그 안에 활액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(synovial fluid)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이 </a:t>
                </a:r>
                <a:r>
                  <a:rPr kumimoji="0" lang="ko-KR" altLang="en-US" sz="2200" dirty="0" smtClean="0">
                    <a:latin typeface="휴먼엑스포" pitchFamily="18" charset="-127"/>
                    <a:ea typeface="휴먼엑스포" pitchFamily="18" charset="-127"/>
                  </a:rPr>
                  <a:t>들어 있는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있는 구조이며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주변에 관절연골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관절 </a:t>
                </a:r>
                <a:endParaRPr kumimoji="0" lang="en-US" altLang="ko-KR" sz="2200" dirty="0" smtClean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 smtClean="0">
                    <a:latin typeface="휴먼엑스포" pitchFamily="18" charset="-127"/>
                    <a:ea typeface="휴먼엑스포" pitchFamily="18" charset="-127"/>
                  </a:rPr>
                  <a:t>막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인대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반월상 </a:t>
                </a:r>
                <a:r>
                  <a:rPr kumimoji="0" lang="ko-KR" altLang="en-US" sz="2200" dirty="0" err="1">
                    <a:latin typeface="휴먼엑스포" pitchFamily="18" charset="-127"/>
                    <a:ea typeface="휴먼엑스포" pitchFamily="18" charset="-127"/>
                  </a:rPr>
                  <a:t>연골판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점액 </a:t>
                </a:r>
                <a:r>
                  <a:rPr kumimoji="0" lang="ko-KR" altLang="en-US" sz="2200" dirty="0" err="1">
                    <a:latin typeface="휴먼엑스포" pitchFamily="18" charset="-127"/>
                    <a:ea typeface="휴먼엑스포" pitchFamily="18" charset="-127"/>
                  </a:rPr>
                  <a:t>낭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 등이 존재 </a:t>
                </a:r>
                <a:endParaRPr kumimoji="0" lang="en-US" altLang="ko-KR" sz="22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관절 </a:t>
                </a:r>
                <a:r>
                  <a:rPr kumimoji="0" lang="ko-KR" altLang="en-US" sz="2200" dirty="0" err="1">
                    <a:latin typeface="휴먼엑스포" pitchFamily="18" charset="-127"/>
                    <a:ea typeface="휴먼엑스포" pitchFamily="18" charset="-127"/>
                  </a:rPr>
                  <a:t>낭의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 안쪽 벽을 구성하는 </a:t>
                </a:r>
                <a:r>
                  <a:rPr kumimoji="0" lang="ko-KR" altLang="en-US" sz="2200" dirty="0" err="1">
                    <a:latin typeface="휴먼엑스포" pitchFamily="18" charset="-127"/>
                    <a:ea typeface="휴먼엑스포" pitchFamily="18" charset="-127"/>
                  </a:rPr>
                  <a:t>활막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(synovial membrane)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에서는 </a:t>
                </a:r>
                <a:endParaRPr kumimoji="0" lang="en-US" altLang="ko-KR" sz="2200" dirty="0" smtClean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 smtClean="0">
                    <a:latin typeface="휴먼엑스포" pitchFamily="18" charset="-127"/>
                    <a:ea typeface="휴먼엑스포" pitchFamily="18" charset="-127"/>
                  </a:rPr>
                  <a:t>관절의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윤활 액이라고 </a:t>
                </a:r>
                <a:r>
                  <a:rPr kumimoji="0" lang="ko-KR" altLang="en-US" sz="2200" dirty="0" smtClean="0">
                    <a:latin typeface="휴먼엑스포" pitchFamily="18" charset="-127"/>
                    <a:ea typeface="휴먼엑스포" pitchFamily="18" charset="-127"/>
                  </a:rPr>
                  <a:t>할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수 있는 활액을 분비한다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관절은 그 구조에 따라 기능이 달라지는데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손가락 관절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(inter </a:t>
                </a:r>
                <a:r>
                  <a:rPr kumimoji="0" lang="en-US" altLang="ko-KR" sz="2200" dirty="0" err="1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phalangeal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 joint)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의 경우 </a:t>
                </a:r>
                <a:r>
                  <a:rPr kumimoji="0" lang="ko-KR" altLang="en-US" sz="2200" dirty="0" smtClean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굴곡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/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신전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(flexion/extension)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과 같은 한 </a:t>
                </a:r>
                <a:endParaRPr kumimoji="0" lang="en-US" altLang="ko-KR" sz="2200" dirty="0" smtClean="0">
                  <a:solidFill>
                    <a:srgbClr val="0070C0"/>
                  </a:solidFill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 smtClean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평면에서의 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운동만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 일어나는 반면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200" dirty="0" smtClean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둔부관절</a:t>
                </a:r>
                <a:r>
                  <a:rPr kumimoji="0" lang="en-US" altLang="ko-KR" sz="2200" dirty="0" smtClean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hip joint) 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같은 곳은 </a:t>
                </a:r>
                <a:endParaRPr kumimoji="0" lang="en-US" altLang="ko-KR" sz="2200" dirty="0" smtClean="0">
                  <a:solidFill>
                    <a:srgbClr val="0070C0"/>
                  </a:solidFill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1200"/>
                  </a:spcBef>
                </a:pPr>
                <a:r>
                  <a:rPr kumimoji="0" lang="ko-KR" altLang="en-US" sz="2200" dirty="0" smtClean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볼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-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소켓 관절’</a:t>
                </a:r>
                <a:r>
                  <a:rPr kumimoji="0" lang="ko-KR" altLang="en-US" sz="2200" dirty="0" err="1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로써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3</a:t>
                </a:r>
                <a:r>
                  <a:rPr kumimoji="0" lang="ko-KR" altLang="en-US" sz="2200" dirty="0">
                    <a:solidFill>
                      <a:srgbClr val="0070C0"/>
                    </a:solidFill>
                    <a:latin typeface="휴먼엑스포" pitchFamily="18" charset="-127"/>
                    <a:ea typeface="휴먼엑스포" pitchFamily="18" charset="-127"/>
                  </a:rPr>
                  <a:t>차원적인 입체운동</a:t>
                </a:r>
                <a:r>
                  <a:rPr kumimoji="0" lang="ko-KR" altLang="en-US" sz="2200" dirty="0">
                    <a:latin typeface="휴먼엑스포" pitchFamily="18" charset="-127"/>
                    <a:ea typeface="휴먼엑스포" pitchFamily="18" charset="-127"/>
                  </a:rPr>
                  <a:t>이 일어난다</a:t>
                </a:r>
                <a:r>
                  <a:rPr kumimoji="0" lang="en-US" altLang="ko-KR" sz="22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500034" y="1928802"/>
                <a:ext cx="142876" cy="14287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500034" y="2527301"/>
              <a:ext cx="142876" cy="1428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8" name="타원 27"/>
            <p:cNvSpPr/>
            <p:nvPr/>
          </p:nvSpPr>
          <p:spPr>
            <a:xfrm>
              <a:off x="500034" y="3857628"/>
              <a:ext cx="142876" cy="1428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500034" y="5000636"/>
              <a:ext cx="142876" cy="1428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538163" y="495300"/>
            <a:ext cx="3933825" cy="984250"/>
            <a:chOff x="748" y="2716"/>
            <a:chExt cx="2478" cy="620"/>
          </a:xfrm>
        </p:grpSpPr>
        <p:sp>
          <p:nvSpPr>
            <p:cNvPr id="21" name="Oval 60"/>
            <p:cNvSpPr>
              <a:spLocks noChangeArrowheads="1"/>
            </p:cNvSpPr>
            <p:nvPr/>
          </p:nvSpPr>
          <p:spPr bwMode="auto">
            <a:xfrm>
              <a:off x="1160" y="2793"/>
              <a:ext cx="453" cy="453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15379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1310" y="295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J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4" name="Text Box 62"/>
            <p:cNvSpPr txBox="1">
              <a:spLocks noChangeArrowheads="1"/>
            </p:cNvSpPr>
            <p:nvPr/>
          </p:nvSpPr>
          <p:spPr bwMode="auto">
            <a:xfrm>
              <a:off x="748" y="271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5.</a:t>
              </a:r>
            </a:p>
          </p:txBody>
        </p:sp>
        <p:sp>
          <p:nvSpPr>
            <p:cNvPr id="15381" name="Text Box 63"/>
            <p:cNvSpPr txBox="1">
              <a:spLocks noChangeArrowheads="1"/>
            </p:cNvSpPr>
            <p:nvPr/>
          </p:nvSpPr>
          <p:spPr bwMode="auto">
            <a:xfrm>
              <a:off x="1568" y="2929"/>
              <a:ext cx="165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oint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관절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 </a:t>
              </a:r>
            </a:p>
          </p:txBody>
        </p:sp>
      </p:grp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70C0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070C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70C0">
              <a:alpha val="6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0070C0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70C0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00206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2060">
              <a:alpha val="1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chemeClr val="accent5">
              <a:lumMod val="50000"/>
              <a:alpha val="32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00206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8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6019800" y="0"/>
            <a:ext cx="2838450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Joint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6389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63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538163" y="495300"/>
            <a:ext cx="3933825" cy="984250"/>
            <a:chOff x="748" y="2716"/>
            <a:chExt cx="2478" cy="620"/>
          </a:xfrm>
        </p:grpSpPr>
        <p:sp>
          <p:nvSpPr>
            <p:cNvPr id="21" name="Oval 60"/>
            <p:cNvSpPr>
              <a:spLocks noChangeArrowheads="1"/>
            </p:cNvSpPr>
            <p:nvPr/>
          </p:nvSpPr>
          <p:spPr bwMode="auto">
            <a:xfrm>
              <a:off x="1160" y="2793"/>
              <a:ext cx="453" cy="453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16402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1310" y="295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n-ea"/>
                  <a:ea typeface="+mn-ea"/>
                  <a:cs typeface="+mn-ea"/>
                </a:rPr>
                <a:t>J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4" name="Text Box 62"/>
            <p:cNvSpPr txBox="1">
              <a:spLocks noChangeArrowheads="1"/>
            </p:cNvSpPr>
            <p:nvPr/>
          </p:nvSpPr>
          <p:spPr bwMode="auto">
            <a:xfrm>
              <a:off x="748" y="271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5.</a:t>
              </a:r>
            </a:p>
          </p:txBody>
        </p:sp>
        <p:sp>
          <p:nvSpPr>
            <p:cNvPr id="16404" name="Text Box 63"/>
            <p:cNvSpPr txBox="1">
              <a:spLocks noChangeArrowheads="1"/>
            </p:cNvSpPr>
            <p:nvPr/>
          </p:nvSpPr>
          <p:spPr bwMode="auto">
            <a:xfrm>
              <a:off x="1568" y="2929"/>
              <a:ext cx="1658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oint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관절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 </a:t>
              </a:r>
            </a:p>
          </p:txBody>
        </p:sp>
      </p:grp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70C0">
              <a:alpha val="2392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070C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70C0">
              <a:alpha val="6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0070C0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70C0">
              <a:alpha val="3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00206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2060">
              <a:alpha val="1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chemeClr val="accent5">
              <a:lumMod val="50000"/>
              <a:alpha val="32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00206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무릎 연골 파열증상,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2786058"/>
            <a:ext cx="3071834" cy="3286148"/>
          </a:xfrm>
          <a:prstGeom prst="rect">
            <a:avLst/>
          </a:prstGeom>
          <a:noFill/>
        </p:spPr>
      </p:pic>
      <p:grpSp>
        <p:nvGrpSpPr>
          <p:cNvPr id="22" name="그룹 35"/>
          <p:cNvGrpSpPr>
            <a:grpSpLocks/>
          </p:cNvGrpSpPr>
          <p:nvPr/>
        </p:nvGrpSpPr>
        <p:grpSpPr bwMode="auto">
          <a:xfrm>
            <a:off x="714348" y="1928802"/>
            <a:ext cx="2786082" cy="571500"/>
            <a:chOff x="646195" y="5423139"/>
            <a:chExt cx="9927258" cy="571507"/>
          </a:xfrm>
        </p:grpSpPr>
        <p:sp>
          <p:nvSpPr>
            <p:cNvPr id="26" name="TextBox 44"/>
            <p:cNvSpPr txBox="1">
              <a:spLocks noChangeArrowheads="1"/>
            </p:cNvSpPr>
            <p:nvPr/>
          </p:nvSpPr>
          <p:spPr bwMode="auto">
            <a:xfrm>
              <a:off x="646195" y="5423139"/>
              <a:ext cx="9484735" cy="467506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 err="1" smtClean="0">
                  <a:latin typeface="휴먼엑스포" pitchFamily="18" charset="-127"/>
                  <a:ea typeface="휴먼엑스포" pitchFamily="18" charset="-127"/>
                </a:rPr>
                <a:t>슬관절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98618" y="5423139"/>
              <a:ext cx="9774835" cy="571507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5124" name="Picture 4" descr="[인공관절수술] 고관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496"/>
            <a:ext cx="3475704" cy="3286148"/>
          </a:xfrm>
          <a:prstGeom prst="rect">
            <a:avLst/>
          </a:prstGeom>
          <a:noFill/>
        </p:spPr>
      </p:pic>
      <p:grpSp>
        <p:nvGrpSpPr>
          <p:cNvPr id="28" name="그룹 35"/>
          <p:cNvGrpSpPr>
            <a:grpSpLocks/>
          </p:cNvGrpSpPr>
          <p:nvPr/>
        </p:nvGrpSpPr>
        <p:grpSpPr bwMode="auto">
          <a:xfrm>
            <a:off x="5000628" y="2000240"/>
            <a:ext cx="2786082" cy="571500"/>
            <a:chOff x="646195" y="5423139"/>
            <a:chExt cx="9927258" cy="571507"/>
          </a:xfrm>
        </p:grpSpPr>
        <p:sp>
          <p:nvSpPr>
            <p:cNvPr id="29" name="TextBox 44"/>
            <p:cNvSpPr txBox="1">
              <a:spLocks noChangeArrowheads="1"/>
            </p:cNvSpPr>
            <p:nvPr/>
          </p:nvSpPr>
          <p:spPr bwMode="auto">
            <a:xfrm>
              <a:off x="646195" y="5423139"/>
              <a:ext cx="9484735" cy="467506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dirty="0" err="1" smtClean="0">
                  <a:latin typeface="휴먼엑스포" pitchFamily="18" charset="-127"/>
                  <a:ea typeface="휴먼엑스포" pitchFamily="18" charset="-127"/>
                </a:rPr>
                <a:t>고관절</a:t>
              </a:r>
              <a:endParaRPr kumimoji="0" lang="en-US" altLang="ko-KR" dirty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98618" y="5423139"/>
              <a:ext cx="9774835" cy="571507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8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720850"/>
            <a:ext cx="28575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5429250" y="0"/>
            <a:ext cx="3748088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Muscle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7413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520700" y="285750"/>
            <a:ext cx="4392613" cy="984250"/>
            <a:chOff x="748" y="3396"/>
            <a:chExt cx="2767" cy="620"/>
          </a:xfrm>
        </p:grpSpPr>
        <p:sp>
          <p:nvSpPr>
            <p:cNvPr id="19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206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17447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ea"/>
                  <a:ea typeface="+mj-ea"/>
                  <a:cs typeface="+mj-ea"/>
                </a:rPr>
                <a:t>M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6.</a:t>
              </a:r>
            </a:p>
          </p:txBody>
        </p:sp>
        <p:sp>
          <p:nvSpPr>
            <p:cNvPr id="17449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947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uscle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근육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  </a:t>
              </a:r>
            </a:p>
          </p:txBody>
        </p:sp>
      </p:grpSp>
      <p:grpSp>
        <p:nvGrpSpPr>
          <p:cNvPr id="3" name="그룹 35"/>
          <p:cNvGrpSpPr>
            <a:grpSpLocks/>
          </p:cNvGrpSpPr>
          <p:nvPr/>
        </p:nvGrpSpPr>
        <p:grpSpPr bwMode="auto">
          <a:xfrm>
            <a:off x="214282" y="1813877"/>
            <a:ext cx="8786874" cy="4785926"/>
            <a:chOff x="500034" y="1571612"/>
            <a:chExt cx="8143932" cy="4785935"/>
          </a:xfrm>
        </p:grpSpPr>
        <p:grpSp>
          <p:nvGrpSpPr>
            <p:cNvPr id="17426" name="그룹 50"/>
            <p:cNvGrpSpPr>
              <a:grpSpLocks/>
            </p:cNvGrpSpPr>
            <p:nvPr/>
          </p:nvGrpSpPr>
          <p:grpSpPr bwMode="auto">
            <a:xfrm>
              <a:off x="500034" y="1571612"/>
              <a:ext cx="8143932" cy="4785935"/>
              <a:chOff x="500034" y="1643050"/>
              <a:chExt cx="8143932" cy="4785935"/>
            </a:xfrm>
          </p:grpSpPr>
          <p:sp>
            <p:nvSpPr>
              <p:cNvPr id="17442" name="직사각형 26"/>
              <p:cNvSpPr>
                <a:spLocks noChangeArrowheads="1"/>
              </p:cNvSpPr>
              <p:nvPr/>
            </p:nvSpPr>
            <p:spPr bwMode="auto">
              <a:xfrm>
                <a:off x="642910" y="1643050"/>
                <a:ext cx="8001056" cy="478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ts val="1000"/>
                  </a:spcBef>
                </a:pP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동물의 대표적 운동기관인 근육은 복잡한 신경계에 의해서 조절되고 여러 가지 운동을 한다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지배되는 신경에 의해 자기의 의지로 움직일 수 있는 근육은 수의근으로 의지와 관계없이 움직이는 근육은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불수의근으로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 분류된다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000"/>
                  </a:spcBef>
                </a:pP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수의근은 운동신경에 의해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불수의근은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 자율신경에 의해서 제어되고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위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장 등의 소화관이나 심장을 움직이고 있는 근육은 전부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불수의근이다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골격에 부착하여 운동을 하는 골격근은 수의근이다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000"/>
                  </a:spcBef>
                </a:pP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근육은 또 그 형태에 의해서 횡문근과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평활근으로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 분류된다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횡문근이란 근원섬유를 현미경으로 관찰하였을 때 진한 옆줄무늬를 볼 수 있는 근육이고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평활근이란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 이 옆줄무늬가 없는 근육이다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불수의근은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 심근을 제외하고 전부 </a:t>
                </a:r>
                <a:r>
                  <a:rPr kumimoji="0" lang="ko-KR" altLang="en-US" sz="2000" dirty="0" err="1" smtClean="0">
                    <a:latin typeface="휴먼엑스포" pitchFamily="18" charset="-127"/>
                    <a:ea typeface="휴먼엑스포" pitchFamily="18" charset="-127"/>
                  </a:rPr>
                  <a:t>평활근이다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1000"/>
                  </a:spcBef>
                </a:pP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골격근과 심장의 근육인 심근은 모두 횡문근이지만 세포의 크기나 형상은 다르다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우리들이 몸을 움직일 때 쓰는 근육인 골격근은 동물체내에서 가장 잘 발달한 운동기관으로 체중의 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30~45%</a:t>
                </a:r>
                <a:r>
                  <a:rPr kumimoji="0" lang="ko-KR" altLang="en-US" sz="2000" dirty="0" smtClean="0">
                    <a:latin typeface="휴먼엑스포" pitchFamily="18" charset="-127"/>
                    <a:ea typeface="휴먼엑스포" pitchFamily="18" charset="-127"/>
                  </a:rPr>
                  <a:t>를 차지한다</a:t>
                </a:r>
                <a:r>
                  <a:rPr kumimoji="0" lang="en-US" altLang="ko-KR" sz="2000" dirty="0" smtClean="0">
                    <a:latin typeface="휴먼엑스포" pitchFamily="18" charset="-127"/>
                    <a:ea typeface="휴먼엑스포" pitchFamily="18" charset="-127"/>
                  </a:rPr>
                  <a:t>.</a:t>
                </a: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500034" y="1714488"/>
                <a:ext cx="142876" cy="142876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8" name="타원 27"/>
            <p:cNvSpPr/>
            <p:nvPr/>
          </p:nvSpPr>
          <p:spPr>
            <a:xfrm>
              <a:off x="500034" y="3043862"/>
              <a:ext cx="142876" cy="14287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500034" y="4069048"/>
              <a:ext cx="142876" cy="14287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500034" y="5401320"/>
              <a:ext cx="142876" cy="14287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37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206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0206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2060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chemeClr val="tx2">
              <a:lumMod val="75000"/>
              <a:alpha val="6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206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chemeClr val="tx2">
              <a:lumMod val="75000"/>
              <a:alpha val="2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2060">
              <a:alpha val="1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002060">
              <a:alpha val="3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chemeClr val="tx2">
              <a:lumMod val="75000"/>
              <a:alpha val="2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2" grpId="0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5429250" y="0"/>
            <a:ext cx="3748088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Muscle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8437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84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520700" y="285750"/>
            <a:ext cx="4392613" cy="984250"/>
            <a:chOff x="748" y="3396"/>
            <a:chExt cx="2767" cy="620"/>
          </a:xfrm>
        </p:grpSpPr>
        <p:sp>
          <p:nvSpPr>
            <p:cNvPr id="19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00206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n-ea"/>
                <a:ea typeface="+mn-ea"/>
              </a:endParaRPr>
            </a:p>
          </p:txBody>
        </p:sp>
        <p:sp>
          <p:nvSpPr>
            <p:cNvPr id="18451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ea"/>
                  <a:ea typeface="+mj-ea"/>
                  <a:cs typeface="+mj-ea"/>
                </a:rPr>
                <a:t>M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n-ea"/>
                  <a:ea typeface="+mn-ea"/>
                </a:rPr>
                <a:t>6.</a:t>
              </a:r>
            </a:p>
          </p:txBody>
        </p:sp>
        <p:sp>
          <p:nvSpPr>
            <p:cNvPr id="18453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1947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uscle 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근육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  </a:t>
              </a:r>
            </a:p>
          </p:txBody>
        </p:sp>
      </p:grpSp>
      <p:sp>
        <p:nvSpPr>
          <p:cNvPr id="37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00206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002060">
              <a:alpha val="4784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002060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chemeClr val="tx2">
              <a:lumMod val="75000"/>
              <a:alpha val="6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00206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chemeClr val="tx2">
              <a:lumMod val="75000"/>
              <a:alpha val="2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002060">
              <a:alpha val="1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002060">
              <a:alpha val="3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chemeClr val="tx2">
              <a:lumMod val="75000"/>
              <a:alpha val="2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pic>
        <p:nvPicPr>
          <p:cNvPr id="18449" name="Picture 2" descr="http://cafefiles.naver.net/20110120_268/camtherapist_1295455146019W5aMs_jpg/16_camtherap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43050"/>
            <a:ext cx="5616575" cy="46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cafefiles.naver.net/data3/2004/12/1/69/%B1%D9%C0%B0%B0%E8_%C0%FC%B8%E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1357298"/>
            <a:ext cx="5500726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2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_x74139768" descr="EMB00000cf0265b"/>
          <p:cNvPicPr>
            <a:picLocks noChangeAspect="1" noChangeArrowheads="1"/>
          </p:cNvPicPr>
          <p:nvPr/>
        </p:nvPicPr>
        <p:blipFill>
          <a:blip r:embed="rId2" cstate="print">
            <a:lum bright="52000" contrast="-42000"/>
          </a:blip>
          <a:srcRect/>
          <a:stretch>
            <a:fillRect/>
          </a:stretch>
        </p:blipFill>
        <p:spPr bwMode="auto">
          <a:xfrm>
            <a:off x="5929313" y="1792288"/>
            <a:ext cx="285750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3170238" y="0"/>
            <a:ext cx="5973762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600" dirty="0">
                <a:solidFill>
                  <a:schemeClr val="bg1">
                    <a:lumMod val="95000"/>
                  </a:schemeClr>
                </a:solidFill>
                <a:latin typeface="Bodoni MT" pitchFamily="18" charset="0"/>
                <a:ea typeface="-윤고딕340" pitchFamily="18" charset="-127"/>
              </a:rPr>
              <a:t>The Others</a:t>
            </a:r>
            <a:endParaRPr kumimoji="0" lang="ko-KR" altLang="en-US" sz="9600" dirty="0">
              <a:solidFill>
                <a:schemeClr val="bg1">
                  <a:lumMod val="95000"/>
                </a:schemeClr>
              </a:solidFill>
              <a:latin typeface="Bodoni MT" pitchFamily="18" charset="0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71438" y="5786438"/>
            <a:ext cx="9383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dirty="0">
                <a:solidFill>
                  <a:schemeClr val="bg1">
                    <a:lumMod val="85000"/>
                  </a:schemeClr>
                </a:solidFill>
                <a:latin typeface="Bodoni MT" pitchFamily="18" charset="0"/>
                <a:ea typeface="-윤고딕340" pitchFamily="18" charset="-127"/>
              </a:rPr>
              <a:t>Musculoskeletal System</a:t>
            </a:r>
          </a:p>
        </p:txBody>
      </p:sp>
      <p:sp>
        <p:nvSpPr>
          <p:cNvPr id="19461" name="WordArt 57"/>
          <p:cNvSpPr>
            <a:spLocks noChangeArrowheads="1" noChangeShapeType="1" noTextEdit="1"/>
          </p:cNvSpPr>
          <p:nvPr/>
        </p:nvSpPr>
        <p:spPr bwMode="auto">
          <a:xfrm>
            <a:off x="1357313" y="714375"/>
            <a:ext cx="4651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n-ea"/>
                <a:ea typeface="+mn-ea"/>
                <a:cs typeface="+mn-ea"/>
              </a:rPr>
              <a:t>B</a:t>
            </a:r>
            <a:endParaRPr lang="ko-KR" altLang="en-US" sz="3600" b="1" kern="1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94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36"/>
          <p:cNvGrpSpPr>
            <a:grpSpLocks/>
          </p:cNvGrpSpPr>
          <p:nvPr/>
        </p:nvGrpSpPr>
        <p:grpSpPr bwMode="auto">
          <a:xfrm>
            <a:off x="357188" y="1500188"/>
            <a:ext cx="8786812" cy="5554662"/>
            <a:chOff x="500034" y="1554815"/>
            <a:chExt cx="8786874" cy="5555367"/>
          </a:xfrm>
        </p:grpSpPr>
        <p:grpSp>
          <p:nvGrpSpPr>
            <p:cNvPr id="19478" name="그룹 50"/>
            <p:cNvGrpSpPr>
              <a:grpSpLocks/>
            </p:cNvGrpSpPr>
            <p:nvPr/>
          </p:nvGrpSpPr>
          <p:grpSpPr bwMode="auto">
            <a:xfrm>
              <a:off x="500034" y="1554815"/>
              <a:ext cx="8786874" cy="5555367"/>
              <a:chOff x="500034" y="1626253"/>
              <a:chExt cx="8143931" cy="5555367"/>
            </a:xfrm>
          </p:grpSpPr>
          <p:sp>
            <p:nvSpPr>
              <p:cNvPr id="19488" name="직사각형 26"/>
              <p:cNvSpPr>
                <a:spLocks noChangeArrowheads="1"/>
              </p:cNvSpPr>
              <p:nvPr/>
            </p:nvSpPr>
            <p:spPr bwMode="auto">
              <a:xfrm>
                <a:off x="642910" y="1626253"/>
                <a:ext cx="8001055" cy="5555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점액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낭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(bursa) :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힘줄이 관절주변의 뼈 위를 지나가는 곳에서 힘줄의 부드러운 움직임을 돕는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주머니로서 액체가 들어있다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점액낭염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(bursitis)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이 자주 생기는 곳은 팔꿈치의 주두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점액낭염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olecranon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bursitis),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무릎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슬개골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아래의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슬개하점액낭염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infrapatella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bursitis),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어깨의 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견봉하점액낭염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subacromial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bursitis),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둔부의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전자부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점액낭염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trochanteric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bursitis)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등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고유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감각체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proprioceptors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) :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고유감각체는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근육과 관절에서 얻어지는 정보들을 뇌에 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전달하는 미세한 감각기관으로서 ‘운동감각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en-US" altLang="ko-KR" sz="1500" dirty="0" err="1">
                    <a:latin typeface="휴먼엑스포" pitchFamily="18" charset="-127"/>
                    <a:ea typeface="휴먼엑스포" pitchFamily="18" charset="-127"/>
                  </a:rPr>
                  <a:t>kinesthesis</a:t>
                </a:r>
                <a:r>
                  <a:rPr kumimoji="0" lang="en-US" altLang="ko-KR" sz="1500" dirty="0" smtClean="0">
                    <a:latin typeface="휴먼엑스포" pitchFamily="18" charset="-127"/>
                    <a:ea typeface="휴먼엑스포" pitchFamily="18" charset="-127"/>
                  </a:rPr>
                  <a:t>)’</a:t>
                </a:r>
                <a:r>
                  <a:rPr kumimoji="0" lang="ko-KR" altLang="en-US" sz="1500" dirty="0" smtClean="0">
                    <a:latin typeface="휴먼엑스포" pitchFamily="18" charset="-127"/>
                    <a:ea typeface="휴먼엑스포" pitchFamily="18" charset="-127"/>
                  </a:rPr>
                  <a:t>을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만들고 협응력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(coordination),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민첩성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(agility)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등을 향상시키는데 중요한 역할을 한다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고유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위치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)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감각체의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종류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-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근 방추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(muscle spindle) :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근육이 수축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이완할 때 길이 변화와 속도에 대한 정보를 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                                 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뇌에 전달한다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- </a:t>
                </a:r>
                <a:r>
                  <a:rPr kumimoji="0" lang="ko-KR" altLang="en-US" sz="1500" dirty="0" err="1">
                    <a:latin typeface="휴먼엑스포" pitchFamily="18" charset="-127"/>
                    <a:ea typeface="휴먼엑스포" pitchFamily="18" charset="-127"/>
                  </a:rPr>
                  <a:t>골지기관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(Golgi tendon organ)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: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근육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-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힘줄 연결부위에 있으며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근육에 가해진 저항이 너무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                                        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큰 경우 이를 감지하여 이완을 유도하는 역할을 한다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  <a:endParaRPr kumimoji="0" lang="ko-KR" altLang="en-US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-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관절수용체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(joint receptor)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: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관절의 위치와 관절에 가해진 스트레스의 강도에 대한 정보를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                                   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 뇌에 전달한다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붕대를 이용한 위치감각의 증진 </a:t>
                </a: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: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발목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,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무릎 등의 부상 후 탄력붕대를 이용하여 관절을 단단히 감싸주면 감각신호를 증폭시켜 </a:t>
                </a: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  <a:p>
                <a:pPr>
                  <a:spcBef>
                    <a:spcPts val="600"/>
                  </a:spcBef>
                </a:pP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 </a:t>
                </a:r>
                <a:r>
                  <a:rPr kumimoji="0" lang="ko-KR" altLang="en-US" sz="1500" dirty="0">
                    <a:latin typeface="휴먼엑스포" pitchFamily="18" charset="-127"/>
                    <a:ea typeface="휴먼엑스포" pitchFamily="18" charset="-127"/>
                  </a:rPr>
                  <a:t>뇌에 전달하게 되므로 부상으로 인해 저하된 위치감각을 일시적으로 증가시키는 효과</a:t>
                </a:r>
                <a:r>
                  <a:rPr kumimoji="0" lang="en-US" altLang="ko-KR" sz="1500" dirty="0">
                    <a:latin typeface="휴먼엑스포" pitchFamily="18" charset="-127"/>
                    <a:ea typeface="휴먼엑스포" pitchFamily="18" charset="-127"/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:endParaRPr kumimoji="0" lang="en-US" altLang="ko-KR" sz="1500" dirty="0"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500034" y="1714488"/>
                <a:ext cx="142876" cy="142876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500034" y="2857496"/>
              <a:ext cx="142876" cy="142876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500034" y="3786190"/>
              <a:ext cx="142876" cy="142876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500034" y="5929330"/>
              <a:ext cx="142876" cy="142876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571500" y="285750"/>
            <a:ext cx="4989513" cy="984250"/>
            <a:chOff x="748" y="3396"/>
            <a:chExt cx="3143" cy="620"/>
          </a:xfrm>
        </p:grpSpPr>
        <p:sp>
          <p:nvSpPr>
            <p:cNvPr id="33" name="Oval 56"/>
            <p:cNvSpPr>
              <a:spLocks noChangeArrowheads="1"/>
            </p:cNvSpPr>
            <p:nvPr/>
          </p:nvSpPr>
          <p:spPr bwMode="auto">
            <a:xfrm>
              <a:off x="1160" y="3473"/>
              <a:ext cx="453" cy="453"/>
            </a:xfrm>
            <a:prstGeom prst="ellipse">
              <a:avLst/>
            </a:prstGeom>
            <a:solidFill>
              <a:srgbClr val="7030A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b="1">
                <a:latin typeface="+mj-lt"/>
                <a:ea typeface="-윤고딕340" pitchFamily="18" charset="-127"/>
              </a:endParaRPr>
            </a:p>
          </p:txBody>
        </p:sp>
        <p:sp>
          <p:nvSpPr>
            <p:cNvPr id="19475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1310" y="3631"/>
              <a:ext cx="249" cy="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3600" b="1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+mj-lt"/>
                  <a:ea typeface="+mj-lt"/>
                  <a:cs typeface="+mj-lt"/>
                </a:rPr>
                <a:t>T</a:t>
              </a:r>
              <a:endParaRPr lang="ko-KR" alt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+mj-lt"/>
                <a:ea typeface="+mj-lt"/>
                <a:cs typeface="+mj-lt"/>
              </a:endParaRPr>
            </a:p>
          </p:txBody>
        </p:sp>
        <p:sp>
          <p:nvSpPr>
            <p:cNvPr id="35" name="Text Box 58"/>
            <p:cNvSpPr txBox="1">
              <a:spLocks noChangeArrowheads="1"/>
            </p:cNvSpPr>
            <p:nvPr/>
          </p:nvSpPr>
          <p:spPr bwMode="auto">
            <a:xfrm>
              <a:off x="748" y="3396"/>
              <a:ext cx="483" cy="58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kumimoji="0" lang="en-US" altLang="ko-KR" sz="5400" b="1" dirty="0">
                  <a:latin typeface="+mj-lt"/>
                  <a:ea typeface="-윤고딕340" pitchFamily="18" charset="-127"/>
                </a:rPr>
                <a:t>7.</a:t>
              </a:r>
            </a:p>
          </p:txBody>
        </p:sp>
        <p:sp>
          <p:nvSpPr>
            <p:cNvPr id="19477" name="Text Box 59"/>
            <p:cNvSpPr txBox="1">
              <a:spLocks noChangeArrowheads="1"/>
            </p:cNvSpPr>
            <p:nvPr/>
          </p:nvSpPr>
          <p:spPr bwMode="auto">
            <a:xfrm>
              <a:off x="1568" y="3609"/>
              <a:ext cx="2323" cy="4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he Others(</a:t>
              </a:r>
              <a:r>
                <a:rPr kumimoji="0" lang="ko-KR" altLang="en-US" sz="3600" b="1">
                  <a:latin typeface="휴먼엑스포" pitchFamily="18" charset="-127"/>
                  <a:ea typeface="휴먼엑스포" pitchFamily="18" charset="-127"/>
                </a:rPr>
                <a:t>기타</a:t>
              </a:r>
              <a:r>
                <a:rPr kumimoji="0" lang="en-US" altLang="ko-KR" sz="3600" b="1">
                  <a:latin typeface="휴먼엑스포" pitchFamily="18" charset="-127"/>
                  <a:ea typeface="휴먼엑스포" pitchFamily="18" charset="-127"/>
                </a:rPr>
                <a:t>)</a:t>
              </a:r>
            </a:p>
          </p:txBody>
        </p:sp>
      </p:grpSp>
      <p:sp>
        <p:nvSpPr>
          <p:cNvPr id="38" name="Rectangle 23"/>
          <p:cNvSpPr>
            <a:spLocks noChangeArrowheads="1"/>
          </p:cNvSpPr>
          <p:nvPr/>
        </p:nvSpPr>
        <p:spPr bwMode="auto">
          <a:xfrm>
            <a:off x="7929563" y="1571625"/>
            <a:ext cx="1044575" cy="625475"/>
          </a:xfrm>
          <a:prstGeom prst="rect">
            <a:avLst/>
          </a:prstGeom>
          <a:solidFill>
            <a:srgbClr val="A162D0">
              <a:alpha val="3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7929563" y="857250"/>
            <a:ext cx="1044575" cy="623888"/>
          </a:xfrm>
          <a:prstGeom prst="rect">
            <a:avLst/>
          </a:prstGeom>
          <a:solidFill>
            <a:srgbClr val="8238BA">
              <a:alpha val="5607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25"/>
          <p:cNvSpPr>
            <a:spLocks noChangeArrowheads="1"/>
          </p:cNvSpPr>
          <p:nvPr/>
        </p:nvSpPr>
        <p:spPr bwMode="auto">
          <a:xfrm>
            <a:off x="7934325" y="142875"/>
            <a:ext cx="1044575" cy="623888"/>
          </a:xfrm>
          <a:prstGeom prst="rect">
            <a:avLst/>
          </a:prstGeom>
          <a:solidFill>
            <a:srgbClr val="7030A0">
              <a:alpha val="7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30"/>
          <p:cNvSpPr>
            <a:spLocks noChangeArrowheads="1"/>
          </p:cNvSpPr>
          <p:nvPr/>
        </p:nvSpPr>
        <p:spPr bwMode="auto">
          <a:xfrm>
            <a:off x="6858000" y="142875"/>
            <a:ext cx="963613" cy="623888"/>
          </a:xfrm>
          <a:prstGeom prst="rect">
            <a:avLst/>
          </a:prstGeom>
          <a:solidFill>
            <a:srgbClr val="7030A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auto">
          <a:xfrm>
            <a:off x="6858000" y="857250"/>
            <a:ext cx="963613" cy="623888"/>
          </a:xfrm>
          <a:prstGeom prst="rect">
            <a:avLst/>
          </a:prstGeom>
          <a:solidFill>
            <a:srgbClr val="7030A0">
              <a:alpha val="3686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6858000" y="1571625"/>
            <a:ext cx="963613" cy="625475"/>
          </a:xfrm>
          <a:prstGeom prst="rect">
            <a:avLst/>
          </a:prstGeom>
          <a:solidFill>
            <a:srgbClr val="7030A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5"/>
          <p:cNvSpPr>
            <a:spLocks noChangeArrowheads="1"/>
          </p:cNvSpPr>
          <p:nvPr/>
        </p:nvSpPr>
        <p:spPr bwMode="auto">
          <a:xfrm>
            <a:off x="4751388" y="142875"/>
            <a:ext cx="963612" cy="623888"/>
          </a:xfrm>
          <a:prstGeom prst="rect">
            <a:avLst/>
          </a:prstGeom>
          <a:solidFill>
            <a:srgbClr val="7030A0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38"/>
          <p:cNvSpPr>
            <a:spLocks noChangeArrowheads="1"/>
          </p:cNvSpPr>
          <p:nvPr/>
        </p:nvSpPr>
        <p:spPr bwMode="auto">
          <a:xfrm>
            <a:off x="5786438" y="142875"/>
            <a:ext cx="963612" cy="623888"/>
          </a:xfrm>
          <a:prstGeom prst="rect">
            <a:avLst/>
          </a:prstGeom>
          <a:solidFill>
            <a:srgbClr val="7030A0">
              <a:alpha val="3215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3"/>
          <p:cNvSpPr>
            <a:spLocks noChangeArrowheads="1"/>
          </p:cNvSpPr>
          <p:nvPr/>
        </p:nvSpPr>
        <p:spPr bwMode="auto">
          <a:xfrm>
            <a:off x="5786438" y="857250"/>
            <a:ext cx="1000125" cy="625475"/>
          </a:xfrm>
          <a:prstGeom prst="rect">
            <a:avLst/>
          </a:prstGeom>
          <a:solidFill>
            <a:srgbClr val="A162D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4" grpId="0" animBg="1"/>
      <p:bldP spid="47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3967</TotalTime>
  <Words>2146</Words>
  <Application>Microsoft Office PowerPoint</Application>
  <PresentationFormat>화면 슬라이드 쇼(4:3)</PresentationFormat>
  <Paragraphs>255</Paragraphs>
  <Slides>19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40대총학생회 홍보/미디어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이성재</dc:creator>
  <cp:lastModifiedBy>Home</cp:lastModifiedBy>
  <cp:revision>152</cp:revision>
  <dcterms:created xsi:type="dcterms:W3CDTF">2008-05-01T10:51:22Z</dcterms:created>
  <dcterms:modified xsi:type="dcterms:W3CDTF">2017-09-08T00:08:10Z</dcterms:modified>
</cp:coreProperties>
</file>